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9"/>
  </p:notesMasterIdLst>
  <p:sldIdLst>
    <p:sldId id="282" r:id="rId2"/>
    <p:sldId id="283" r:id="rId3"/>
    <p:sldId id="284" r:id="rId4"/>
    <p:sldId id="285" r:id="rId5"/>
    <p:sldId id="262" r:id="rId6"/>
    <p:sldId id="286" r:id="rId7"/>
    <p:sldId id="287" r:id="rId8"/>
    <p:sldId id="288" r:id="rId9"/>
    <p:sldId id="289" r:id="rId10"/>
    <p:sldId id="290" r:id="rId11"/>
    <p:sldId id="327" r:id="rId12"/>
    <p:sldId id="328" r:id="rId13"/>
    <p:sldId id="337" r:id="rId14"/>
    <p:sldId id="329" r:id="rId15"/>
    <p:sldId id="330" r:id="rId16"/>
    <p:sldId id="338" r:id="rId17"/>
    <p:sldId id="331" r:id="rId18"/>
    <p:sldId id="266" r:id="rId19"/>
    <p:sldId id="267" r:id="rId20"/>
    <p:sldId id="339" r:id="rId21"/>
    <p:sldId id="340" r:id="rId22"/>
    <p:sldId id="341" r:id="rId23"/>
    <p:sldId id="342" r:id="rId24"/>
    <p:sldId id="343" r:id="rId25"/>
    <p:sldId id="344" r:id="rId26"/>
    <p:sldId id="276" r:id="rId27"/>
    <p:sldId id="345" r:id="rId28"/>
    <p:sldId id="336" r:id="rId29"/>
    <p:sldId id="346" r:id="rId30"/>
    <p:sldId id="347" r:id="rId31"/>
    <p:sldId id="348" r:id="rId32"/>
    <p:sldId id="349" r:id="rId33"/>
    <p:sldId id="350" r:id="rId34"/>
    <p:sldId id="351" r:id="rId35"/>
    <p:sldId id="300" r:id="rId36"/>
    <p:sldId id="301" r:id="rId37"/>
    <p:sldId id="302" r:id="rId38"/>
    <p:sldId id="303" r:id="rId39"/>
    <p:sldId id="304" r:id="rId40"/>
    <p:sldId id="305" r:id="rId41"/>
    <p:sldId id="333" r:id="rId42"/>
    <p:sldId id="335" r:id="rId43"/>
    <p:sldId id="306" r:id="rId44"/>
    <p:sldId id="307" r:id="rId45"/>
    <p:sldId id="308" r:id="rId46"/>
    <p:sldId id="309" r:id="rId47"/>
    <p:sldId id="310" r:id="rId48"/>
    <p:sldId id="311" r:id="rId49"/>
    <p:sldId id="352" r:id="rId50"/>
    <p:sldId id="334" r:id="rId51"/>
    <p:sldId id="312" r:id="rId52"/>
    <p:sldId id="313" r:id="rId53"/>
    <p:sldId id="353" r:id="rId54"/>
    <p:sldId id="314" r:id="rId55"/>
    <p:sldId id="354" r:id="rId56"/>
    <p:sldId id="355" r:id="rId57"/>
    <p:sldId id="356" r:id="rId58"/>
    <p:sldId id="315" r:id="rId59"/>
    <p:sldId id="357" r:id="rId60"/>
    <p:sldId id="398" r:id="rId61"/>
    <p:sldId id="399" r:id="rId62"/>
    <p:sldId id="366" r:id="rId63"/>
    <p:sldId id="367" r:id="rId64"/>
    <p:sldId id="368" r:id="rId65"/>
    <p:sldId id="369" r:id="rId66"/>
    <p:sldId id="370" r:id="rId67"/>
    <p:sldId id="371" r:id="rId68"/>
    <p:sldId id="372" r:id="rId69"/>
    <p:sldId id="373" r:id="rId70"/>
    <p:sldId id="374" r:id="rId71"/>
    <p:sldId id="375" r:id="rId72"/>
    <p:sldId id="376" r:id="rId73"/>
    <p:sldId id="377" r:id="rId74"/>
    <p:sldId id="378" r:id="rId75"/>
    <p:sldId id="379" r:id="rId76"/>
    <p:sldId id="380" r:id="rId77"/>
    <p:sldId id="381" r:id="rId78"/>
    <p:sldId id="382" r:id="rId79"/>
    <p:sldId id="383" r:id="rId80"/>
    <p:sldId id="384" r:id="rId81"/>
    <p:sldId id="385" r:id="rId82"/>
    <p:sldId id="386" r:id="rId83"/>
    <p:sldId id="387" r:id="rId84"/>
    <p:sldId id="389" r:id="rId85"/>
    <p:sldId id="391" r:id="rId86"/>
    <p:sldId id="390" r:id="rId87"/>
    <p:sldId id="392" r:id="rId88"/>
    <p:sldId id="393" r:id="rId89"/>
    <p:sldId id="394" r:id="rId90"/>
    <p:sldId id="395" r:id="rId91"/>
    <p:sldId id="396" r:id="rId92"/>
    <p:sldId id="358" r:id="rId93"/>
    <p:sldId id="359" r:id="rId94"/>
    <p:sldId id="360" r:id="rId95"/>
    <p:sldId id="361" r:id="rId96"/>
    <p:sldId id="362" r:id="rId97"/>
    <p:sldId id="363" r:id="rId98"/>
    <p:sldId id="364" r:id="rId99"/>
    <p:sldId id="365" r:id="rId100"/>
    <p:sldId id="291" r:id="rId101"/>
    <p:sldId id="292" r:id="rId102"/>
    <p:sldId id="293" r:id="rId103"/>
    <p:sldId id="294" r:id="rId104"/>
    <p:sldId id="295" r:id="rId105"/>
    <p:sldId id="296" r:id="rId106"/>
    <p:sldId id="297" r:id="rId107"/>
    <p:sldId id="298" r:id="rId108"/>
    <p:sldId id="316" r:id="rId109"/>
    <p:sldId id="317" r:id="rId110"/>
    <p:sldId id="318" r:id="rId111"/>
    <p:sldId id="319" r:id="rId112"/>
    <p:sldId id="320" r:id="rId113"/>
    <p:sldId id="321" r:id="rId114"/>
    <p:sldId id="322" r:id="rId115"/>
    <p:sldId id="323" r:id="rId116"/>
    <p:sldId id="324" r:id="rId117"/>
    <p:sldId id="326" r:id="rId11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42" autoAdjust="0"/>
    <p:restoredTop sz="95020" autoAdjust="0"/>
  </p:normalViewPr>
  <p:slideViewPr>
    <p:cSldViewPr>
      <p:cViewPr varScale="1">
        <p:scale>
          <a:sx n="78" d="100"/>
          <a:sy n="78" d="100"/>
        </p:scale>
        <p:origin x="1594" y="91"/>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microsoft.com/office/2016/11/relationships/changesInfo" Target="changesInfos/changesInfo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notesMaster" Target="notesMasters/notesMaster1.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viewProps" Target="view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iksha gunaji" userId="0884375ddd28c582" providerId="LiveId" clId="{AE089C80-C192-4C97-8ED3-F9A00EFB12CA}"/>
    <pc:docChg chg="modSld">
      <pc:chgData name="diksha gunaji" userId="0884375ddd28c582" providerId="LiveId" clId="{AE089C80-C192-4C97-8ED3-F9A00EFB12CA}" dt="2023-04-05T20:10:14.542" v="25" actId="20577"/>
      <pc:docMkLst>
        <pc:docMk/>
      </pc:docMkLst>
      <pc:sldChg chg="modSp mod">
        <pc:chgData name="diksha gunaji" userId="0884375ddd28c582" providerId="LiveId" clId="{AE089C80-C192-4C97-8ED3-F9A00EFB12CA}" dt="2023-04-05T19:44:52.839" v="5" actId="20577"/>
        <pc:sldMkLst>
          <pc:docMk/>
          <pc:sldMk cId="1850803253" sldId="290"/>
        </pc:sldMkLst>
        <pc:spChg chg="mod">
          <ac:chgData name="diksha gunaji" userId="0884375ddd28c582" providerId="LiveId" clId="{AE089C80-C192-4C97-8ED3-F9A00EFB12CA}" dt="2023-04-05T19:44:52.839" v="5" actId="20577"/>
          <ac:spMkLst>
            <pc:docMk/>
            <pc:sldMk cId="1850803253" sldId="290"/>
            <ac:spMk id="3" creationId="{00000000-0000-0000-0000-000000000000}"/>
          </ac:spMkLst>
        </pc:spChg>
      </pc:sldChg>
      <pc:sldChg chg="modSp mod">
        <pc:chgData name="diksha gunaji" userId="0884375ddd28c582" providerId="LiveId" clId="{AE089C80-C192-4C97-8ED3-F9A00EFB12CA}" dt="2023-04-05T19:46:14.450" v="9" actId="123"/>
        <pc:sldMkLst>
          <pc:docMk/>
          <pc:sldMk cId="441335061" sldId="327"/>
        </pc:sldMkLst>
        <pc:spChg chg="mod">
          <ac:chgData name="diksha gunaji" userId="0884375ddd28c582" providerId="LiveId" clId="{AE089C80-C192-4C97-8ED3-F9A00EFB12CA}" dt="2023-04-05T19:46:14.450" v="9" actId="123"/>
          <ac:spMkLst>
            <pc:docMk/>
            <pc:sldMk cId="441335061" sldId="327"/>
            <ac:spMk id="3" creationId="{89EF32D9-386B-DD1C-36A9-456A1CA023EF}"/>
          </ac:spMkLst>
        </pc:spChg>
      </pc:sldChg>
      <pc:sldChg chg="modSp mod">
        <pc:chgData name="diksha gunaji" userId="0884375ddd28c582" providerId="LiveId" clId="{AE089C80-C192-4C97-8ED3-F9A00EFB12CA}" dt="2023-04-05T20:10:14.542" v="25" actId="20577"/>
        <pc:sldMkLst>
          <pc:docMk/>
          <pc:sldMk cId="0" sldId="356"/>
        </pc:sldMkLst>
        <pc:spChg chg="mod">
          <ac:chgData name="diksha gunaji" userId="0884375ddd28c582" providerId="LiveId" clId="{AE089C80-C192-4C97-8ED3-F9A00EFB12CA}" dt="2023-04-05T20:10:14.542" v="25" actId="20577"/>
          <ac:spMkLst>
            <pc:docMk/>
            <pc:sldMk cId="0" sldId="356"/>
            <ac:spMk id="6" creationId="{00000000-0000-0000-0000-000000000000}"/>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C3C9571-AFBB-40F5-96AE-A021D8632F55}"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4B150628-A281-44A0-9E09-A0D8ED15C70F}">
      <dgm:prSet phldrT="[Text]"/>
      <dgm:spPr>
        <a:solidFill>
          <a:schemeClr val="accent2">
            <a:lumMod val="75000"/>
          </a:schemeClr>
        </a:solidFill>
      </dgm:spPr>
      <dgm:t>
        <a:bodyPr/>
        <a:lstStyle/>
        <a:p>
          <a:r>
            <a:rPr lang="en-US" b="1" dirty="0"/>
            <a:t>Functions</a:t>
          </a:r>
        </a:p>
      </dgm:t>
    </dgm:pt>
    <dgm:pt modelId="{9E98C470-CF88-4986-B61D-F6342ACCCDA2}" type="parTrans" cxnId="{DD753A3F-67B7-435E-872B-892F014F845F}">
      <dgm:prSet/>
      <dgm:spPr/>
      <dgm:t>
        <a:bodyPr/>
        <a:lstStyle/>
        <a:p>
          <a:endParaRPr lang="en-US"/>
        </a:p>
      </dgm:t>
    </dgm:pt>
    <dgm:pt modelId="{48623E8F-22B6-4879-89F1-9B7BF0876DE4}" type="sibTrans" cxnId="{DD753A3F-67B7-435E-872B-892F014F845F}">
      <dgm:prSet/>
      <dgm:spPr/>
      <dgm:t>
        <a:bodyPr/>
        <a:lstStyle/>
        <a:p>
          <a:endParaRPr lang="en-US"/>
        </a:p>
      </dgm:t>
    </dgm:pt>
    <dgm:pt modelId="{143459C3-A933-44F9-BF36-16F271F135AA}">
      <dgm:prSet phldrT="[Text]"/>
      <dgm:spPr>
        <a:solidFill>
          <a:schemeClr val="accent6">
            <a:lumMod val="75000"/>
          </a:schemeClr>
        </a:solidFill>
      </dgm:spPr>
      <dgm:t>
        <a:bodyPr/>
        <a:lstStyle/>
        <a:p>
          <a:r>
            <a:rPr lang="en-US" b="1" dirty="0"/>
            <a:t>Built-in/Library</a:t>
          </a:r>
        </a:p>
        <a:p>
          <a:r>
            <a:rPr lang="en-US" b="1" dirty="0"/>
            <a:t>Functions</a:t>
          </a:r>
        </a:p>
      </dgm:t>
    </dgm:pt>
    <dgm:pt modelId="{B857C36B-897A-49E1-B08D-80523FD78A82}" type="parTrans" cxnId="{E85DFAA1-BCEC-43D0-903C-EDE77E50B3E1}">
      <dgm:prSet/>
      <dgm:spPr/>
      <dgm:t>
        <a:bodyPr/>
        <a:lstStyle/>
        <a:p>
          <a:endParaRPr lang="en-US"/>
        </a:p>
      </dgm:t>
    </dgm:pt>
    <dgm:pt modelId="{AB1340B9-6015-4C32-AC53-FCB3E036D613}" type="sibTrans" cxnId="{E85DFAA1-BCEC-43D0-903C-EDE77E50B3E1}">
      <dgm:prSet/>
      <dgm:spPr/>
      <dgm:t>
        <a:bodyPr/>
        <a:lstStyle/>
        <a:p>
          <a:endParaRPr lang="en-US"/>
        </a:p>
      </dgm:t>
    </dgm:pt>
    <dgm:pt modelId="{CAE3A985-84DF-4792-9519-0274AF4C5675}">
      <dgm:prSet phldrT="[Text]"/>
      <dgm:spPr>
        <a:solidFill>
          <a:schemeClr val="accent3">
            <a:lumMod val="75000"/>
          </a:schemeClr>
        </a:solidFill>
      </dgm:spPr>
      <dgm:t>
        <a:bodyPr/>
        <a:lstStyle/>
        <a:p>
          <a:r>
            <a:rPr lang="en-US" b="1" dirty="0"/>
            <a:t>User Defined Functions</a:t>
          </a:r>
        </a:p>
      </dgm:t>
    </dgm:pt>
    <dgm:pt modelId="{A34F199D-CC9A-4064-8985-863BCF57B94E}" type="parTrans" cxnId="{BE186F80-1726-4BA9-8362-241C82B5E5F3}">
      <dgm:prSet/>
      <dgm:spPr/>
      <dgm:t>
        <a:bodyPr/>
        <a:lstStyle/>
        <a:p>
          <a:endParaRPr lang="en-US"/>
        </a:p>
      </dgm:t>
    </dgm:pt>
    <dgm:pt modelId="{5096C704-D954-4998-ABB7-3EDAC8640A4F}" type="sibTrans" cxnId="{BE186F80-1726-4BA9-8362-241C82B5E5F3}">
      <dgm:prSet/>
      <dgm:spPr/>
      <dgm:t>
        <a:bodyPr/>
        <a:lstStyle/>
        <a:p>
          <a:endParaRPr lang="en-US"/>
        </a:p>
      </dgm:t>
    </dgm:pt>
    <dgm:pt modelId="{30FD4AF9-BFAC-4F10-A2A1-81A03AA5CFB0}" type="pres">
      <dgm:prSet presAssocID="{1C3C9571-AFBB-40F5-96AE-A021D8632F55}" presName="hierChild1" presStyleCnt="0">
        <dgm:presLayoutVars>
          <dgm:orgChart val="1"/>
          <dgm:chPref val="1"/>
          <dgm:dir/>
          <dgm:animOne val="branch"/>
          <dgm:animLvl val="lvl"/>
          <dgm:resizeHandles/>
        </dgm:presLayoutVars>
      </dgm:prSet>
      <dgm:spPr/>
    </dgm:pt>
    <dgm:pt modelId="{B12455DD-BEE6-4EFC-89E4-9F2FCE1F9025}" type="pres">
      <dgm:prSet presAssocID="{4B150628-A281-44A0-9E09-A0D8ED15C70F}" presName="hierRoot1" presStyleCnt="0">
        <dgm:presLayoutVars>
          <dgm:hierBranch val="init"/>
        </dgm:presLayoutVars>
      </dgm:prSet>
      <dgm:spPr/>
    </dgm:pt>
    <dgm:pt modelId="{E732B776-5EFB-4DCD-BE1A-38A23EDDCE6C}" type="pres">
      <dgm:prSet presAssocID="{4B150628-A281-44A0-9E09-A0D8ED15C70F}" presName="rootComposite1" presStyleCnt="0"/>
      <dgm:spPr/>
    </dgm:pt>
    <dgm:pt modelId="{4009D7CA-8A35-4A84-B963-CF949B60DB96}" type="pres">
      <dgm:prSet presAssocID="{4B150628-A281-44A0-9E09-A0D8ED15C70F}" presName="rootText1" presStyleLbl="node0" presStyleIdx="0" presStyleCnt="1" custScaleY="54790" custLinFactNeighborY="9945">
        <dgm:presLayoutVars>
          <dgm:chPref val="3"/>
        </dgm:presLayoutVars>
      </dgm:prSet>
      <dgm:spPr/>
    </dgm:pt>
    <dgm:pt modelId="{460C4E08-68E4-48DD-BF41-768B9B83AFE9}" type="pres">
      <dgm:prSet presAssocID="{4B150628-A281-44A0-9E09-A0D8ED15C70F}" presName="rootConnector1" presStyleLbl="node1" presStyleIdx="0" presStyleCnt="0"/>
      <dgm:spPr/>
    </dgm:pt>
    <dgm:pt modelId="{E0D1D5F5-73CF-489F-9B87-A7738FE71972}" type="pres">
      <dgm:prSet presAssocID="{4B150628-A281-44A0-9E09-A0D8ED15C70F}" presName="hierChild2" presStyleCnt="0"/>
      <dgm:spPr/>
    </dgm:pt>
    <dgm:pt modelId="{6DD34B57-4BD3-494A-BD00-F6D325A49E0D}" type="pres">
      <dgm:prSet presAssocID="{B857C36B-897A-49E1-B08D-80523FD78A82}" presName="Name37" presStyleLbl="parChTrans1D2" presStyleIdx="0" presStyleCnt="2"/>
      <dgm:spPr/>
    </dgm:pt>
    <dgm:pt modelId="{2C493967-003F-4BA4-A54E-A25FA3483ED9}" type="pres">
      <dgm:prSet presAssocID="{143459C3-A933-44F9-BF36-16F271F135AA}" presName="hierRoot2" presStyleCnt="0">
        <dgm:presLayoutVars>
          <dgm:hierBranch val="init"/>
        </dgm:presLayoutVars>
      </dgm:prSet>
      <dgm:spPr/>
    </dgm:pt>
    <dgm:pt modelId="{818FD13D-9B93-4BB9-A1C7-9FE2308EC40F}" type="pres">
      <dgm:prSet presAssocID="{143459C3-A933-44F9-BF36-16F271F135AA}" presName="rootComposite" presStyleCnt="0"/>
      <dgm:spPr/>
    </dgm:pt>
    <dgm:pt modelId="{D35766A8-DAC4-4DC0-BA69-9F660074AD95}" type="pres">
      <dgm:prSet presAssocID="{143459C3-A933-44F9-BF36-16F271F135AA}" presName="rootText" presStyleLbl="node2" presStyleIdx="0" presStyleCnt="2" custLinFactNeighborX="-34491">
        <dgm:presLayoutVars>
          <dgm:chPref val="3"/>
        </dgm:presLayoutVars>
      </dgm:prSet>
      <dgm:spPr/>
    </dgm:pt>
    <dgm:pt modelId="{96EDA22E-1660-4B33-AB8F-22E8369FF455}" type="pres">
      <dgm:prSet presAssocID="{143459C3-A933-44F9-BF36-16F271F135AA}" presName="rootConnector" presStyleLbl="node2" presStyleIdx="0" presStyleCnt="2"/>
      <dgm:spPr/>
    </dgm:pt>
    <dgm:pt modelId="{0300ACF1-35EE-4532-BD56-AD2D55ADF0D1}" type="pres">
      <dgm:prSet presAssocID="{143459C3-A933-44F9-BF36-16F271F135AA}" presName="hierChild4" presStyleCnt="0"/>
      <dgm:spPr/>
    </dgm:pt>
    <dgm:pt modelId="{047DE06E-AD96-444D-92E8-C67D1CC7B809}" type="pres">
      <dgm:prSet presAssocID="{143459C3-A933-44F9-BF36-16F271F135AA}" presName="hierChild5" presStyleCnt="0"/>
      <dgm:spPr/>
    </dgm:pt>
    <dgm:pt modelId="{D0917BA5-00CE-49B9-A81C-6748608E29B6}" type="pres">
      <dgm:prSet presAssocID="{A34F199D-CC9A-4064-8985-863BCF57B94E}" presName="Name37" presStyleLbl="parChTrans1D2" presStyleIdx="1" presStyleCnt="2"/>
      <dgm:spPr/>
    </dgm:pt>
    <dgm:pt modelId="{F3859160-B740-4E6E-BFF9-16EB25AB62ED}" type="pres">
      <dgm:prSet presAssocID="{CAE3A985-84DF-4792-9519-0274AF4C5675}" presName="hierRoot2" presStyleCnt="0">
        <dgm:presLayoutVars>
          <dgm:hierBranch val="init"/>
        </dgm:presLayoutVars>
      </dgm:prSet>
      <dgm:spPr/>
    </dgm:pt>
    <dgm:pt modelId="{FED1290F-0A56-435E-8CBE-BD957EBC0124}" type="pres">
      <dgm:prSet presAssocID="{CAE3A985-84DF-4792-9519-0274AF4C5675}" presName="rootComposite" presStyleCnt="0"/>
      <dgm:spPr/>
    </dgm:pt>
    <dgm:pt modelId="{5DAEBD57-58FF-410D-8FBC-E5A45B94325B}" type="pres">
      <dgm:prSet presAssocID="{CAE3A985-84DF-4792-9519-0274AF4C5675}" presName="rootText" presStyleLbl="node2" presStyleIdx="1" presStyleCnt="2" custLinFactNeighborX="34552">
        <dgm:presLayoutVars>
          <dgm:chPref val="3"/>
        </dgm:presLayoutVars>
      </dgm:prSet>
      <dgm:spPr/>
    </dgm:pt>
    <dgm:pt modelId="{88B2DE78-0D9A-469B-88AA-8A0A5E20DC20}" type="pres">
      <dgm:prSet presAssocID="{CAE3A985-84DF-4792-9519-0274AF4C5675}" presName="rootConnector" presStyleLbl="node2" presStyleIdx="1" presStyleCnt="2"/>
      <dgm:spPr/>
    </dgm:pt>
    <dgm:pt modelId="{D012E8B1-D17E-4432-B24E-686B0BB3DE7C}" type="pres">
      <dgm:prSet presAssocID="{CAE3A985-84DF-4792-9519-0274AF4C5675}" presName="hierChild4" presStyleCnt="0"/>
      <dgm:spPr/>
    </dgm:pt>
    <dgm:pt modelId="{7B262145-D0D6-4402-8D0A-CA26A058C83F}" type="pres">
      <dgm:prSet presAssocID="{CAE3A985-84DF-4792-9519-0274AF4C5675}" presName="hierChild5" presStyleCnt="0"/>
      <dgm:spPr/>
    </dgm:pt>
    <dgm:pt modelId="{DBD710AC-34BA-4F79-A473-03E0EA719490}" type="pres">
      <dgm:prSet presAssocID="{4B150628-A281-44A0-9E09-A0D8ED15C70F}" presName="hierChild3" presStyleCnt="0"/>
      <dgm:spPr/>
    </dgm:pt>
  </dgm:ptLst>
  <dgm:cxnLst>
    <dgm:cxn modelId="{ABFD6A1B-BC3C-425D-8537-543537BDC92F}" type="presOf" srcId="{143459C3-A933-44F9-BF36-16F271F135AA}" destId="{96EDA22E-1660-4B33-AB8F-22E8369FF455}" srcOrd="1" destOrd="0" presId="urn:microsoft.com/office/officeart/2005/8/layout/orgChart1"/>
    <dgm:cxn modelId="{BBEB662F-6931-4D5C-8FCF-4BFA48D9E50F}" type="presOf" srcId="{CAE3A985-84DF-4792-9519-0274AF4C5675}" destId="{5DAEBD57-58FF-410D-8FBC-E5A45B94325B}" srcOrd="0" destOrd="0" presId="urn:microsoft.com/office/officeart/2005/8/layout/orgChart1"/>
    <dgm:cxn modelId="{BA3D4339-08C2-4425-8F87-04D01DEB894E}" type="presOf" srcId="{B857C36B-897A-49E1-B08D-80523FD78A82}" destId="{6DD34B57-4BD3-494A-BD00-F6D325A49E0D}" srcOrd="0" destOrd="0" presId="urn:microsoft.com/office/officeart/2005/8/layout/orgChart1"/>
    <dgm:cxn modelId="{F815883C-C378-4FB6-830A-6E4B549A85BF}" type="presOf" srcId="{4B150628-A281-44A0-9E09-A0D8ED15C70F}" destId="{460C4E08-68E4-48DD-BF41-768B9B83AFE9}" srcOrd="1" destOrd="0" presId="urn:microsoft.com/office/officeart/2005/8/layout/orgChart1"/>
    <dgm:cxn modelId="{DD753A3F-67B7-435E-872B-892F014F845F}" srcId="{1C3C9571-AFBB-40F5-96AE-A021D8632F55}" destId="{4B150628-A281-44A0-9E09-A0D8ED15C70F}" srcOrd="0" destOrd="0" parTransId="{9E98C470-CF88-4986-B61D-F6342ACCCDA2}" sibTransId="{48623E8F-22B6-4879-89F1-9B7BF0876DE4}"/>
    <dgm:cxn modelId="{285CBF75-1553-4966-8BAA-DBFB18C87F9F}" type="presOf" srcId="{1C3C9571-AFBB-40F5-96AE-A021D8632F55}" destId="{30FD4AF9-BFAC-4F10-A2A1-81A03AA5CFB0}" srcOrd="0" destOrd="0" presId="urn:microsoft.com/office/officeart/2005/8/layout/orgChart1"/>
    <dgm:cxn modelId="{BE186F80-1726-4BA9-8362-241C82B5E5F3}" srcId="{4B150628-A281-44A0-9E09-A0D8ED15C70F}" destId="{CAE3A985-84DF-4792-9519-0274AF4C5675}" srcOrd="1" destOrd="0" parTransId="{A34F199D-CC9A-4064-8985-863BCF57B94E}" sibTransId="{5096C704-D954-4998-ABB7-3EDAC8640A4F}"/>
    <dgm:cxn modelId="{627E439B-C5A4-43D9-92F4-717BFCDD1FBE}" type="presOf" srcId="{A34F199D-CC9A-4064-8985-863BCF57B94E}" destId="{D0917BA5-00CE-49B9-A81C-6748608E29B6}" srcOrd="0" destOrd="0" presId="urn:microsoft.com/office/officeart/2005/8/layout/orgChart1"/>
    <dgm:cxn modelId="{E85DFAA1-BCEC-43D0-903C-EDE77E50B3E1}" srcId="{4B150628-A281-44A0-9E09-A0D8ED15C70F}" destId="{143459C3-A933-44F9-BF36-16F271F135AA}" srcOrd="0" destOrd="0" parTransId="{B857C36B-897A-49E1-B08D-80523FD78A82}" sibTransId="{AB1340B9-6015-4C32-AC53-FCB3E036D613}"/>
    <dgm:cxn modelId="{79FF1AE9-AFE7-4426-9C0F-F8AB35E280CC}" type="presOf" srcId="{CAE3A985-84DF-4792-9519-0274AF4C5675}" destId="{88B2DE78-0D9A-469B-88AA-8A0A5E20DC20}" srcOrd="1" destOrd="0" presId="urn:microsoft.com/office/officeart/2005/8/layout/orgChart1"/>
    <dgm:cxn modelId="{A33F20F3-17F1-4ACC-8744-7370869E27E0}" type="presOf" srcId="{143459C3-A933-44F9-BF36-16F271F135AA}" destId="{D35766A8-DAC4-4DC0-BA69-9F660074AD95}" srcOrd="0" destOrd="0" presId="urn:microsoft.com/office/officeart/2005/8/layout/orgChart1"/>
    <dgm:cxn modelId="{012AAAFF-7DA3-49BB-AC69-180C0F3A4592}" type="presOf" srcId="{4B150628-A281-44A0-9E09-A0D8ED15C70F}" destId="{4009D7CA-8A35-4A84-B963-CF949B60DB96}" srcOrd="0" destOrd="0" presId="urn:microsoft.com/office/officeart/2005/8/layout/orgChart1"/>
    <dgm:cxn modelId="{29B709CB-E23E-407B-A3EB-775DF8E7EA7F}" type="presParOf" srcId="{30FD4AF9-BFAC-4F10-A2A1-81A03AA5CFB0}" destId="{B12455DD-BEE6-4EFC-89E4-9F2FCE1F9025}" srcOrd="0" destOrd="0" presId="urn:microsoft.com/office/officeart/2005/8/layout/orgChart1"/>
    <dgm:cxn modelId="{1C423CE0-F470-4E82-BDBE-50EEF6863158}" type="presParOf" srcId="{B12455DD-BEE6-4EFC-89E4-9F2FCE1F9025}" destId="{E732B776-5EFB-4DCD-BE1A-38A23EDDCE6C}" srcOrd="0" destOrd="0" presId="urn:microsoft.com/office/officeart/2005/8/layout/orgChart1"/>
    <dgm:cxn modelId="{FE6574F8-9CC2-4AB5-AB2B-271FAB5FC406}" type="presParOf" srcId="{E732B776-5EFB-4DCD-BE1A-38A23EDDCE6C}" destId="{4009D7CA-8A35-4A84-B963-CF949B60DB96}" srcOrd="0" destOrd="0" presId="urn:microsoft.com/office/officeart/2005/8/layout/orgChart1"/>
    <dgm:cxn modelId="{2F870515-7D4E-4448-8FD8-7BC7D543AB90}" type="presParOf" srcId="{E732B776-5EFB-4DCD-BE1A-38A23EDDCE6C}" destId="{460C4E08-68E4-48DD-BF41-768B9B83AFE9}" srcOrd="1" destOrd="0" presId="urn:microsoft.com/office/officeart/2005/8/layout/orgChart1"/>
    <dgm:cxn modelId="{D1F0621E-AE78-43D3-8194-08F1B9123BF6}" type="presParOf" srcId="{B12455DD-BEE6-4EFC-89E4-9F2FCE1F9025}" destId="{E0D1D5F5-73CF-489F-9B87-A7738FE71972}" srcOrd="1" destOrd="0" presId="urn:microsoft.com/office/officeart/2005/8/layout/orgChart1"/>
    <dgm:cxn modelId="{735BB9D3-3386-42E4-BAF6-3A7EE935A068}" type="presParOf" srcId="{E0D1D5F5-73CF-489F-9B87-A7738FE71972}" destId="{6DD34B57-4BD3-494A-BD00-F6D325A49E0D}" srcOrd="0" destOrd="0" presId="urn:microsoft.com/office/officeart/2005/8/layout/orgChart1"/>
    <dgm:cxn modelId="{927550FB-359C-4DC4-80B5-D8E8E82049B5}" type="presParOf" srcId="{E0D1D5F5-73CF-489F-9B87-A7738FE71972}" destId="{2C493967-003F-4BA4-A54E-A25FA3483ED9}" srcOrd="1" destOrd="0" presId="urn:microsoft.com/office/officeart/2005/8/layout/orgChart1"/>
    <dgm:cxn modelId="{621BB177-BE3E-4356-9A4A-30962D1EDF80}" type="presParOf" srcId="{2C493967-003F-4BA4-A54E-A25FA3483ED9}" destId="{818FD13D-9B93-4BB9-A1C7-9FE2308EC40F}" srcOrd="0" destOrd="0" presId="urn:microsoft.com/office/officeart/2005/8/layout/orgChart1"/>
    <dgm:cxn modelId="{26760A83-9EF9-4837-ABDD-B97D5BCA4C7D}" type="presParOf" srcId="{818FD13D-9B93-4BB9-A1C7-9FE2308EC40F}" destId="{D35766A8-DAC4-4DC0-BA69-9F660074AD95}" srcOrd="0" destOrd="0" presId="urn:microsoft.com/office/officeart/2005/8/layout/orgChart1"/>
    <dgm:cxn modelId="{95D15536-59C6-4FA7-9D12-A45E7DB226D9}" type="presParOf" srcId="{818FD13D-9B93-4BB9-A1C7-9FE2308EC40F}" destId="{96EDA22E-1660-4B33-AB8F-22E8369FF455}" srcOrd="1" destOrd="0" presId="urn:microsoft.com/office/officeart/2005/8/layout/orgChart1"/>
    <dgm:cxn modelId="{FA4C8246-B0C7-4564-9431-5D74575F41BD}" type="presParOf" srcId="{2C493967-003F-4BA4-A54E-A25FA3483ED9}" destId="{0300ACF1-35EE-4532-BD56-AD2D55ADF0D1}" srcOrd="1" destOrd="0" presId="urn:microsoft.com/office/officeart/2005/8/layout/orgChart1"/>
    <dgm:cxn modelId="{312D38F3-A57B-4955-A139-7BE1511B3283}" type="presParOf" srcId="{2C493967-003F-4BA4-A54E-A25FA3483ED9}" destId="{047DE06E-AD96-444D-92E8-C67D1CC7B809}" srcOrd="2" destOrd="0" presId="urn:microsoft.com/office/officeart/2005/8/layout/orgChart1"/>
    <dgm:cxn modelId="{C10C9EBF-409C-4C71-B946-71854B29E7F5}" type="presParOf" srcId="{E0D1D5F5-73CF-489F-9B87-A7738FE71972}" destId="{D0917BA5-00CE-49B9-A81C-6748608E29B6}" srcOrd="2" destOrd="0" presId="urn:microsoft.com/office/officeart/2005/8/layout/orgChart1"/>
    <dgm:cxn modelId="{468588D1-7283-4680-998F-C265945ACE75}" type="presParOf" srcId="{E0D1D5F5-73CF-489F-9B87-A7738FE71972}" destId="{F3859160-B740-4E6E-BFF9-16EB25AB62ED}" srcOrd="3" destOrd="0" presId="urn:microsoft.com/office/officeart/2005/8/layout/orgChart1"/>
    <dgm:cxn modelId="{66B1B52C-A451-48E1-BC95-E6055864AF2D}" type="presParOf" srcId="{F3859160-B740-4E6E-BFF9-16EB25AB62ED}" destId="{FED1290F-0A56-435E-8CBE-BD957EBC0124}" srcOrd="0" destOrd="0" presId="urn:microsoft.com/office/officeart/2005/8/layout/orgChart1"/>
    <dgm:cxn modelId="{4F8651B4-C5AF-4EC7-839E-63B5AE4A2889}" type="presParOf" srcId="{FED1290F-0A56-435E-8CBE-BD957EBC0124}" destId="{5DAEBD57-58FF-410D-8FBC-E5A45B94325B}" srcOrd="0" destOrd="0" presId="urn:microsoft.com/office/officeart/2005/8/layout/orgChart1"/>
    <dgm:cxn modelId="{B5B2A57C-D67A-4346-A235-71BA4D2562FE}" type="presParOf" srcId="{FED1290F-0A56-435E-8CBE-BD957EBC0124}" destId="{88B2DE78-0D9A-469B-88AA-8A0A5E20DC20}" srcOrd="1" destOrd="0" presId="urn:microsoft.com/office/officeart/2005/8/layout/orgChart1"/>
    <dgm:cxn modelId="{BD0A806A-FAAE-46A4-8B89-D14B0B7019B1}" type="presParOf" srcId="{F3859160-B740-4E6E-BFF9-16EB25AB62ED}" destId="{D012E8B1-D17E-4432-B24E-686B0BB3DE7C}" srcOrd="1" destOrd="0" presId="urn:microsoft.com/office/officeart/2005/8/layout/orgChart1"/>
    <dgm:cxn modelId="{89A0C4F6-9445-4D38-BC08-D0717C37C176}" type="presParOf" srcId="{F3859160-B740-4E6E-BFF9-16EB25AB62ED}" destId="{7B262145-D0D6-4402-8D0A-CA26A058C83F}" srcOrd="2" destOrd="0" presId="urn:microsoft.com/office/officeart/2005/8/layout/orgChart1"/>
    <dgm:cxn modelId="{B889E112-2EA9-4CCB-AEE8-4ADC7F5573E4}" type="presParOf" srcId="{B12455DD-BEE6-4EFC-89E4-9F2FCE1F9025}" destId="{DBD710AC-34BA-4F79-A473-03E0EA719490}"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917BA5-00CE-49B9-A81C-6748608E29B6}">
      <dsp:nvSpPr>
        <dsp:cNvPr id="0" name=""/>
        <dsp:cNvSpPr/>
      </dsp:nvSpPr>
      <dsp:spPr>
        <a:xfrm>
          <a:off x="3429000" y="764359"/>
          <a:ext cx="2239995" cy="377704"/>
        </a:xfrm>
        <a:custGeom>
          <a:avLst/>
          <a:gdLst/>
          <a:ahLst/>
          <a:cxnLst/>
          <a:rect l="0" t="0" r="0" b="0"/>
          <a:pathLst>
            <a:path>
              <a:moveTo>
                <a:pt x="0" y="0"/>
              </a:moveTo>
              <a:lnTo>
                <a:pt x="0" y="130261"/>
              </a:lnTo>
              <a:lnTo>
                <a:pt x="2239995" y="130261"/>
              </a:lnTo>
              <a:lnTo>
                <a:pt x="2239995" y="377704"/>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DD34B57-4BD3-494A-BD00-F6D325A49E0D}">
      <dsp:nvSpPr>
        <dsp:cNvPr id="0" name=""/>
        <dsp:cNvSpPr/>
      </dsp:nvSpPr>
      <dsp:spPr>
        <a:xfrm>
          <a:off x="1190441" y="764359"/>
          <a:ext cx="2238558" cy="377704"/>
        </a:xfrm>
        <a:custGeom>
          <a:avLst/>
          <a:gdLst/>
          <a:ahLst/>
          <a:cxnLst/>
          <a:rect l="0" t="0" r="0" b="0"/>
          <a:pathLst>
            <a:path>
              <a:moveTo>
                <a:pt x="2238558" y="0"/>
              </a:moveTo>
              <a:lnTo>
                <a:pt x="2238558" y="130261"/>
              </a:lnTo>
              <a:lnTo>
                <a:pt x="0" y="130261"/>
              </a:lnTo>
              <a:lnTo>
                <a:pt x="0" y="377704"/>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009D7CA-8A35-4A84-B963-CF949B60DB96}">
      <dsp:nvSpPr>
        <dsp:cNvPr id="0" name=""/>
        <dsp:cNvSpPr/>
      </dsp:nvSpPr>
      <dsp:spPr>
        <a:xfrm>
          <a:off x="2250699" y="118768"/>
          <a:ext cx="2356600" cy="645590"/>
        </a:xfrm>
        <a:prstGeom prst="rect">
          <a:avLst/>
        </a:prstGeom>
        <a:solidFill>
          <a:schemeClr val="accent2">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b="1" kern="1200" dirty="0"/>
            <a:t>Functions</a:t>
          </a:r>
        </a:p>
      </dsp:txBody>
      <dsp:txXfrm>
        <a:off x="2250699" y="118768"/>
        <a:ext cx="2356600" cy="645590"/>
      </dsp:txXfrm>
    </dsp:sp>
    <dsp:sp modelId="{D35766A8-DAC4-4DC0-BA69-9F660074AD95}">
      <dsp:nvSpPr>
        <dsp:cNvPr id="0" name=""/>
        <dsp:cNvSpPr/>
      </dsp:nvSpPr>
      <dsp:spPr>
        <a:xfrm>
          <a:off x="12141" y="1142063"/>
          <a:ext cx="2356600" cy="1178300"/>
        </a:xfrm>
        <a:prstGeom prst="rect">
          <a:avLst/>
        </a:prstGeom>
        <a:solidFill>
          <a:schemeClr val="accent6">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b="1" kern="1200" dirty="0"/>
            <a:t>Built-in/Library</a:t>
          </a:r>
        </a:p>
        <a:p>
          <a:pPr marL="0" lvl="0" indent="0" algn="ctr" defTabSz="1244600">
            <a:lnSpc>
              <a:spcPct val="90000"/>
            </a:lnSpc>
            <a:spcBef>
              <a:spcPct val="0"/>
            </a:spcBef>
            <a:spcAft>
              <a:spcPct val="35000"/>
            </a:spcAft>
            <a:buNone/>
          </a:pPr>
          <a:r>
            <a:rPr lang="en-US" sz="2800" b="1" kern="1200" dirty="0"/>
            <a:t>Functions</a:t>
          </a:r>
        </a:p>
      </dsp:txBody>
      <dsp:txXfrm>
        <a:off x="12141" y="1142063"/>
        <a:ext cx="2356600" cy="1178300"/>
      </dsp:txXfrm>
    </dsp:sp>
    <dsp:sp modelId="{5DAEBD57-58FF-410D-8FBC-E5A45B94325B}">
      <dsp:nvSpPr>
        <dsp:cNvPr id="0" name=""/>
        <dsp:cNvSpPr/>
      </dsp:nvSpPr>
      <dsp:spPr>
        <a:xfrm>
          <a:off x="4490695" y="1142063"/>
          <a:ext cx="2356600" cy="1178300"/>
        </a:xfrm>
        <a:prstGeom prst="rect">
          <a:avLst/>
        </a:prstGeom>
        <a:solidFill>
          <a:schemeClr val="accent3">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b="1" kern="1200" dirty="0"/>
            <a:t>User Defined Functions</a:t>
          </a:r>
        </a:p>
      </dsp:txBody>
      <dsp:txXfrm>
        <a:off x="4490695" y="1142063"/>
        <a:ext cx="2356600" cy="1178300"/>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EEAD08-86B5-406F-8B1B-4047B13EC7A1}" type="datetimeFigureOut">
              <a:rPr lang="en-IN" smtClean="0"/>
              <a:t>01-05-2023</a:t>
            </a:fld>
            <a:endParaRPr lang="en-IN"/>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382C285-4D02-4171-BEF0-8B9A3AA6B24A}" type="slidenum">
              <a:rPr lang="en-IN" smtClean="0"/>
              <a:t>‹#›</a:t>
            </a:fld>
            <a:endParaRPr lang="en-IN"/>
          </a:p>
        </p:txBody>
      </p:sp>
    </p:spTree>
    <p:extLst>
      <p:ext uri="{BB962C8B-B14F-4D97-AF65-F5344CB8AC3E}">
        <p14:creationId xmlns:p14="http://schemas.microsoft.com/office/powerpoint/2010/main" val="31417550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382C285-4D02-4171-BEF0-8B9A3AA6B24A}" type="slidenum">
              <a:rPr lang="en-IN" smtClean="0"/>
              <a:t>11</a:t>
            </a:fld>
            <a:endParaRPr lang="en-IN"/>
          </a:p>
        </p:txBody>
      </p:sp>
    </p:spTree>
    <p:extLst>
      <p:ext uri="{BB962C8B-B14F-4D97-AF65-F5344CB8AC3E}">
        <p14:creationId xmlns:p14="http://schemas.microsoft.com/office/powerpoint/2010/main" val="34748971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C9D3023-8224-4815-986B-AF5DE5F0AAA8}" type="slidenum">
              <a:rPr lang="en-IN" smtClean="0"/>
              <a:t>12</a:t>
            </a:fld>
            <a:endParaRPr lang="en-IN"/>
          </a:p>
        </p:txBody>
      </p:sp>
    </p:spTree>
    <p:extLst>
      <p:ext uri="{BB962C8B-B14F-4D97-AF65-F5344CB8AC3E}">
        <p14:creationId xmlns:p14="http://schemas.microsoft.com/office/powerpoint/2010/main" val="4280289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5/1/2023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5/1/2023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5/1/2023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5/1/2023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12.png"/></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image" Target="../media/image2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4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4.gif"/><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6.gif"/><Relationship Id="rId2" Type="http://schemas.openxmlformats.org/officeDocument/2006/relationships/image" Target="../media/image55.gif"/><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5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56.xml.rels><?xml version="1.0" encoding="UTF-8" standalone="yes"?>
<Relationships xmlns="http://schemas.openxmlformats.org/package/2006/relationships"><Relationship Id="rId2" Type="http://schemas.openxmlformats.org/officeDocument/2006/relationships/image" Target="../media/image64.gif"/><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65.gif"/><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7.xml"/><Relationship Id="rId4" Type="http://schemas.openxmlformats.org/officeDocument/2006/relationships/image" Target="../media/image81.png"/></Relationships>
</file>

<file path=ppt/slides/_rels/slide7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84.gif"/><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88.gif"/><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95.gif"/><Relationship Id="rId2" Type="http://schemas.openxmlformats.org/officeDocument/2006/relationships/image" Target="../media/image94.gif"/><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7.xml"/><Relationship Id="rId4" Type="http://schemas.openxmlformats.org/officeDocument/2006/relationships/image" Target="../media/image99.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14400" y="2133600"/>
            <a:ext cx="7315200" cy="1446550"/>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88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Functions in C</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68812" y="1143000"/>
            <a:ext cx="8806376" cy="5562600"/>
          </a:xfrm>
        </p:spPr>
        <p:txBody>
          <a:bodyPr>
            <a:normAutofit/>
          </a:bodyPr>
          <a:lstStyle/>
          <a:p>
            <a:pPr algn="just"/>
            <a:r>
              <a:rPr lang="en-US" sz="2800" dirty="0"/>
              <a:t>A function may or may not send back any value to the calling function. </a:t>
            </a:r>
          </a:p>
          <a:p>
            <a:pPr algn="just"/>
            <a:r>
              <a:rPr lang="en-US" sz="2800" dirty="0"/>
              <a:t>If it does, it is done through the return statement.</a:t>
            </a:r>
          </a:p>
          <a:p>
            <a:pPr algn="just"/>
            <a:r>
              <a:rPr lang="en-US" sz="2800" dirty="0"/>
              <a:t>While it is possible to pass any number of values to the called function, the called function can only return a maximum of one value per call.</a:t>
            </a:r>
          </a:p>
          <a:p>
            <a:pPr algn="just"/>
            <a:r>
              <a:rPr lang="en-US" sz="2800" dirty="0"/>
              <a:t>The return statement can take one of the following forms:</a:t>
            </a:r>
          </a:p>
          <a:p>
            <a:pPr lvl="1" algn="just"/>
            <a:r>
              <a:rPr lang="en-US" sz="2400" dirty="0"/>
              <a:t>return; // Does not return any value</a:t>
            </a:r>
          </a:p>
          <a:p>
            <a:pPr lvl="1" algn="just"/>
            <a:r>
              <a:rPr lang="en-US" sz="2400" dirty="0"/>
              <a:t>return(expression); ex- return n*n;</a:t>
            </a:r>
          </a:p>
          <a:p>
            <a:pPr lvl="1" algn="just"/>
            <a:endParaRPr lang="en-US" sz="2400" dirty="0"/>
          </a:p>
        </p:txBody>
      </p:sp>
      <p:sp>
        <p:nvSpPr>
          <p:cNvPr id="4" name="TextBox 3"/>
          <p:cNvSpPr txBox="1"/>
          <p:nvPr/>
        </p:nvSpPr>
        <p:spPr>
          <a:xfrm>
            <a:off x="0" y="39856"/>
            <a:ext cx="9144000" cy="646331"/>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algn="ctr"/>
            <a:r>
              <a:rPr lang="en-US" sz="3600" b="1" dirty="0"/>
              <a:t>Return Values and Their Types</a:t>
            </a:r>
            <a:endParaRPr lang="en-US" sz="3600" b="1" dirty="0">
              <a:solidFill>
                <a:schemeClr val="tx1"/>
              </a:solidFill>
            </a:endParaRPr>
          </a:p>
        </p:txBody>
      </p:sp>
    </p:spTree>
    <p:extLst>
      <p:ext uri="{BB962C8B-B14F-4D97-AF65-F5344CB8AC3E}">
        <p14:creationId xmlns:p14="http://schemas.microsoft.com/office/powerpoint/2010/main" val="185080325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54F6BEC-E64F-B039-0A3F-47F1D9E6D849}"/>
              </a:ext>
            </a:extLst>
          </p:cNvPr>
          <p:cNvSpPr txBox="1"/>
          <p:nvPr/>
        </p:nvSpPr>
        <p:spPr>
          <a:xfrm>
            <a:off x="390846" y="762000"/>
            <a:ext cx="8362308" cy="5575052"/>
          </a:xfrm>
          <a:prstGeom prst="rect">
            <a:avLst/>
          </a:prstGeom>
          <a:noFill/>
        </p:spPr>
        <p:txBody>
          <a:bodyPr wrap="square">
            <a:spAutoFit/>
          </a:bodyPr>
          <a:lstStyle/>
          <a:p>
            <a:pPr marL="342900" indent="-342900" algn="just">
              <a:lnSpc>
                <a:spcPct val="150000"/>
              </a:lnSpc>
              <a:buFont typeface="Arial" panose="020B0604020202020204" pitchFamily="34" charset="0"/>
              <a:buChar char="•"/>
            </a:pPr>
            <a:r>
              <a:rPr lang="en-US" sz="2400" i="0" dirty="0">
                <a:solidFill>
                  <a:srgbClr val="000000"/>
                </a:solidFill>
                <a:effectLst/>
                <a:latin typeface="inter-regular"/>
              </a:rPr>
              <a:t>The variables defined as the register is allocated the memory into the CPU registers </a:t>
            </a:r>
            <a:r>
              <a:rPr lang="en-US" sz="2400" b="0" i="0" dirty="0">
                <a:solidFill>
                  <a:srgbClr val="000000"/>
                </a:solidFill>
                <a:effectLst/>
                <a:latin typeface="inter-regular"/>
              </a:rPr>
              <a:t>depending upon the size of the memory remaining in the CPU.</a:t>
            </a:r>
          </a:p>
          <a:p>
            <a:pPr marL="342900" indent="-342900" algn="just">
              <a:lnSpc>
                <a:spcPct val="150000"/>
              </a:lnSpc>
              <a:buFont typeface="Arial" panose="020B0604020202020204" pitchFamily="34" charset="0"/>
              <a:buChar char="•"/>
            </a:pPr>
            <a:r>
              <a:rPr lang="en-US" sz="2400" b="1" i="0" dirty="0">
                <a:solidFill>
                  <a:srgbClr val="000000"/>
                </a:solidFill>
                <a:effectLst/>
                <a:highlight>
                  <a:srgbClr val="FFFF00"/>
                </a:highlight>
                <a:latin typeface="inter-regular"/>
              </a:rPr>
              <a:t>We can not use &amp;operator for the register variable.</a:t>
            </a:r>
          </a:p>
          <a:p>
            <a:pPr marL="342900" indent="-342900" algn="just">
              <a:lnSpc>
                <a:spcPct val="150000"/>
              </a:lnSpc>
              <a:buFont typeface="Arial" panose="020B0604020202020204" pitchFamily="34" charset="0"/>
              <a:buChar char="•"/>
            </a:pPr>
            <a:r>
              <a:rPr lang="en-US" sz="2400" b="1" i="0" dirty="0">
                <a:solidFill>
                  <a:srgbClr val="000000"/>
                </a:solidFill>
                <a:effectLst/>
                <a:highlight>
                  <a:srgbClr val="FFFF00"/>
                </a:highlight>
                <a:latin typeface="inter-regular"/>
              </a:rPr>
              <a:t>The access time of the register variables is faster than the automatic variables</a:t>
            </a:r>
            <a:r>
              <a:rPr lang="en-US" sz="2400" b="0" i="0" dirty="0">
                <a:solidFill>
                  <a:srgbClr val="000000"/>
                </a:solidFill>
                <a:effectLst/>
                <a:latin typeface="inter-regular"/>
              </a:rPr>
              <a:t>.</a:t>
            </a:r>
          </a:p>
          <a:p>
            <a:pPr marL="342900" indent="-342900" algn="just">
              <a:lnSpc>
                <a:spcPct val="150000"/>
              </a:lnSpc>
              <a:buFont typeface="Arial" panose="020B0604020202020204" pitchFamily="34" charset="0"/>
              <a:buChar char="•"/>
            </a:pPr>
            <a:r>
              <a:rPr lang="en-US" sz="2400" b="1" i="0" dirty="0">
                <a:solidFill>
                  <a:srgbClr val="000000"/>
                </a:solidFill>
                <a:effectLst/>
                <a:highlight>
                  <a:srgbClr val="FFFF00"/>
                </a:highlight>
                <a:latin typeface="inter-regular"/>
              </a:rPr>
              <a:t>The initial default value of the register local variables is 0.</a:t>
            </a:r>
          </a:p>
          <a:p>
            <a:pPr marL="342900" indent="-342900" algn="just">
              <a:lnSpc>
                <a:spcPct val="150000"/>
              </a:lnSpc>
              <a:buFont typeface="Arial" panose="020B0604020202020204" pitchFamily="34" charset="0"/>
              <a:buChar char="•"/>
            </a:pPr>
            <a:r>
              <a:rPr lang="en-US" sz="2400" b="0" i="0" dirty="0">
                <a:solidFill>
                  <a:srgbClr val="000000"/>
                </a:solidFill>
                <a:effectLst/>
                <a:latin typeface="inter-regular"/>
              </a:rPr>
              <a:t>The register keyword is used for the variable which should be stored in the CPU register. However, it is compiler’s choice whether or not; the variables can be stored in the register.</a:t>
            </a:r>
          </a:p>
        </p:txBody>
      </p:sp>
      <p:sp>
        <p:nvSpPr>
          <p:cNvPr id="4" name="TextBox 3">
            <a:extLst>
              <a:ext uri="{FF2B5EF4-FFF2-40B4-BE49-F238E27FC236}">
                <a16:creationId xmlns:a16="http://schemas.microsoft.com/office/drawing/2014/main" id="{B866E38B-B7E9-FC7F-B19D-62531CBFD8C9}"/>
              </a:ext>
            </a:extLst>
          </p:cNvPr>
          <p:cNvSpPr txBox="1"/>
          <p:nvPr/>
        </p:nvSpPr>
        <p:spPr>
          <a:xfrm>
            <a:off x="0" y="11721"/>
            <a:ext cx="9144000" cy="584775"/>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algn="ctr"/>
            <a:r>
              <a:rPr lang="en-US" sz="3200" b="1" dirty="0">
                <a:solidFill>
                  <a:schemeClr val="tx1"/>
                </a:solidFill>
              </a:rPr>
              <a:t>Register</a:t>
            </a:r>
          </a:p>
        </p:txBody>
      </p:sp>
    </p:spTree>
    <p:extLst>
      <p:ext uri="{BB962C8B-B14F-4D97-AF65-F5344CB8AC3E}">
        <p14:creationId xmlns:p14="http://schemas.microsoft.com/office/powerpoint/2010/main" val="153543203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5F8FACE-2CCF-7858-C65E-33CD3A210B46}"/>
              </a:ext>
            </a:extLst>
          </p:cNvPr>
          <p:cNvSpPr txBox="1"/>
          <p:nvPr/>
        </p:nvSpPr>
        <p:spPr>
          <a:xfrm>
            <a:off x="0" y="11721"/>
            <a:ext cx="9144000" cy="584775"/>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algn="ctr"/>
            <a:r>
              <a:rPr lang="en-US" sz="3200" b="1" dirty="0">
                <a:solidFill>
                  <a:schemeClr val="tx1"/>
                </a:solidFill>
              </a:rPr>
              <a:t>Example</a:t>
            </a:r>
          </a:p>
        </p:txBody>
      </p:sp>
      <p:pic>
        <p:nvPicPr>
          <p:cNvPr id="4" name="Picture 3">
            <a:extLst>
              <a:ext uri="{FF2B5EF4-FFF2-40B4-BE49-F238E27FC236}">
                <a16:creationId xmlns:a16="http://schemas.microsoft.com/office/drawing/2014/main" id="{D3068FDF-8CA9-16B4-BDDC-89303B968C60}"/>
              </a:ext>
            </a:extLst>
          </p:cNvPr>
          <p:cNvPicPr>
            <a:picLocks noChangeAspect="1"/>
          </p:cNvPicPr>
          <p:nvPr/>
        </p:nvPicPr>
        <p:blipFill>
          <a:blip r:embed="rId2"/>
          <a:stretch>
            <a:fillRect/>
          </a:stretch>
        </p:blipFill>
        <p:spPr>
          <a:xfrm>
            <a:off x="609589" y="1143000"/>
            <a:ext cx="7924822" cy="2946974"/>
          </a:xfrm>
          <a:prstGeom prst="rect">
            <a:avLst/>
          </a:prstGeom>
        </p:spPr>
      </p:pic>
      <p:pic>
        <p:nvPicPr>
          <p:cNvPr id="8" name="Picture 7">
            <a:extLst>
              <a:ext uri="{FF2B5EF4-FFF2-40B4-BE49-F238E27FC236}">
                <a16:creationId xmlns:a16="http://schemas.microsoft.com/office/drawing/2014/main" id="{85693384-185F-FA8B-81F6-4AE19BACD0E9}"/>
              </a:ext>
            </a:extLst>
          </p:cNvPr>
          <p:cNvPicPr>
            <a:picLocks noChangeAspect="1"/>
          </p:cNvPicPr>
          <p:nvPr/>
        </p:nvPicPr>
        <p:blipFill>
          <a:blip r:embed="rId3"/>
          <a:stretch>
            <a:fillRect/>
          </a:stretch>
        </p:blipFill>
        <p:spPr>
          <a:xfrm>
            <a:off x="3709337" y="4636478"/>
            <a:ext cx="1725326" cy="1371414"/>
          </a:xfrm>
          <a:prstGeom prst="rect">
            <a:avLst/>
          </a:prstGeom>
        </p:spPr>
      </p:pic>
    </p:spTree>
    <p:extLst>
      <p:ext uri="{BB962C8B-B14F-4D97-AF65-F5344CB8AC3E}">
        <p14:creationId xmlns:p14="http://schemas.microsoft.com/office/powerpoint/2010/main" val="3890170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5F8FACE-2CCF-7858-C65E-33CD3A210B46}"/>
              </a:ext>
            </a:extLst>
          </p:cNvPr>
          <p:cNvSpPr txBox="1"/>
          <p:nvPr/>
        </p:nvSpPr>
        <p:spPr>
          <a:xfrm>
            <a:off x="0" y="11721"/>
            <a:ext cx="9144000" cy="584775"/>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algn="ctr"/>
            <a:r>
              <a:rPr lang="en-US" sz="3200" b="1" dirty="0">
                <a:solidFill>
                  <a:schemeClr val="tx1"/>
                </a:solidFill>
              </a:rPr>
              <a:t>Example</a:t>
            </a:r>
          </a:p>
        </p:txBody>
      </p:sp>
      <p:pic>
        <p:nvPicPr>
          <p:cNvPr id="5" name="Picture 4">
            <a:extLst>
              <a:ext uri="{FF2B5EF4-FFF2-40B4-BE49-F238E27FC236}">
                <a16:creationId xmlns:a16="http://schemas.microsoft.com/office/drawing/2014/main" id="{C9DF066C-DB97-373E-717C-8556573E343F}"/>
              </a:ext>
            </a:extLst>
          </p:cNvPr>
          <p:cNvPicPr>
            <a:picLocks noChangeAspect="1"/>
          </p:cNvPicPr>
          <p:nvPr/>
        </p:nvPicPr>
        <p:blipFill>
          <a:blip r:embed="rId2"/>
          <a:stretch>
            <a:fillRect/>
          </a:stretch>
        </p:blipFill>
        <p:spPr>
          <a:xfrm>
            <a:off x="1661805" y="1143000"/>
            <a:ext cx="5820389" cy="2755943"/>
          </a:xfrm>
          <a:prstGeom prst="rect">
            <a:avLst/>
          </a:prstGeom>
        </p:spPr>
      </p:pic>
      <p:pic>
        <p:nvPicPr>
          <p:cNvPr id="7" name="Picture 6">
            <a:extLst>
              <a:ext uri="{FF2B5EF4-FFF2-40B4-BE49-F238E27FC236}">
                <a16:creationId xmlns:a16="http://schemas.microsoft.com/office/drawing/2014/main" id="{B0E106D8-21D3-A73E-2BED-E1C356BB6BD6}"/>
              </a:ext>
            </a:extLst>
          </p:cNvPr>
          <p:cNvPicPr>
            <a:picLocks noChangeAspect="1"/>
          </p:cNvPicPr>
          <p:nvPr/>
        </p:nvPicPr>
        <p:blipFill>
          <a:blip r:embed="rId3"/>
          <a:stretch>
            <a:fillRect/>
          </a:stretch>
        </p:blipFill>
        <p:spPr>
          <a:xfrm>
            <a:off x="1661805" y="4403498"/>
            <a:ext cx="5794614" cy="1536771"/>
          </a:xfrm>
          <a:prstGeom prst="rect">
            <a:avLst/>
          </a:prstGeom>
        </p:spPr>
      </p:pic>
    </p:spTree>
    <p:extLst>
      <p:ext uri="{BB962C8B-B14F-4D97-AF65-F5344CB8AC3E}">
        <p14:creationId xmlns:p14="http://schemas.microsoft.com/office/powerpoint/2010/main" val="4290575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54F6BEC-E64F-B039-0A3F-47F1D9E6D849}"/>
              </a:ext>
            </a:extLst>
          </p:cNvPr>
          <p:cNvSpPr txBox="1"/>
          <p:nvPr/>
        </p:nvSpPr>
        <p:spPr>
          <a:xfrm>
            <a:off x="390846" y="762000"/>
            <a:ext cx="8362308" cy="6001643"/>
          </a:xfrm>
          <a:prstGeom prst="rect">
            <a:avLst/>
          </a:prstGeom>
          <a:noFill/>
        </p:spPr>
        <p:txBody>
          <a:bodyPr wrap="square">
            <a:spAutoFit/>
          </a:bodyPr>
          <a:lstStyle/>
          <a:p>
            <a:pPr marL="342900" indent="-342900" algn="just">
              <a:buFont typeface="Arial" panose="020B0604020202020204" pitchFamily="34" charset="0"/>
              <a:buChar char="•"/>
            </a:pPr>
            <a:r>
              <a:rPr lang="en-US" sz="2400" b="1" i="0" dirty="0">
                <a:solidFill>
                  <a:srgbClr val="000000"/>
                </a:solidFill>
                <a:effectLst/>
                <a:highlight>
                  <a:srgbClr val="FFFF00"/>
                </a:highlight>
                <a:latin typeface="inter-regular"/>
              </a:rPr>
              <a:t>The external storage class is used to tell the compiler that the variable defined as extern</a:t>
            </a:r>
            <a:r>
              <a:rPr lang="en-US" sz="2400" b="0" i="0" dirty="0">
                <a:solidFill>
                  <a:srgbClr val="000000"/>
                </a:solidFill>
                <a:effectLst/>
                <a:latin typeface="inter-regular"/>
              </a:rPr>
              <a:t> is declared with an external linkage elsewhere in the program.</a:t>
            </a:r>
          </a:p>
          <a:p>
            <a:pPr marL="342900" indent="-342900" algn="just">
              <a:buFont typeface="Arial" panose="020B0604020202020204" pitchFamily="34" charset="0"/>
              <a:buChar char="•"/>
            </a:pPr>
            <a:r>
              <a:rPr lang="en-US" sz="2400" b="0" i="0" dirty="0">
                <a:solidFill>
                  <a:srgbClr val="000000"/>
                </a:solidFill>
                <a:effectLst/>
                <a:latin typeface="inter-regular"/>
              </a:rPr>
              <a:t>The variables declared as extern are not allocated any memory. It is only declaration and intended to specify that the variable is declared elsewhere in the program.</a:t>
            </a:r>
          </a:p>
          <a:p>
            <a:pPr marL="342900" indent="-342900" algn="just">
              <a:buFont typeface="Arial" panose="020B0604020202020204" pitchFamily="34" charset="0"/>
              <a:buChar char="•"/>
            </a:pPr>
            <a:r>
              <a:rPr lang="en-US" sz="2400" b="1" i="0" dirty="0">
                <a:solidFill>
                  <a:srgbClr val="000000"/>
                </a:solidFill>
                <a:effectLst/>
                <a:highlight>
                  <a:srgbClr val="FFFF00"/>
                </a:highlight>
                <a:latin typeface="inter-regular"/>
              </a:rPr>
              <a:t>The default initial value of external integral type is 0 otherwise null.</a:t>
            </a:r>
          </a:p>
          <a:p>
            <a:pPr marL="342900" indent="-342900" algn="just">
              <a:buFont typeface="Arial" panose="020B0604020202020204" pitchFamily="34" charset="0"/>
              <a:buChar char="•"/>
            </a:pPr>
            <a:r>
              <a:rPr lang="en-US" sz="2400" b="1" i="0" dirty="0">
                <a:solidFill>
                  <a:srgbClr val="000000"/>
                </a:solidFill>
                <a:effectLst/>
                <a:highlight>
                  <a:srgbClr val="FFFF00"/>
                </a:highlight>
                <a:latin typeface="inter-regular"/>
              </a:rPr>
              <a:t>We can only initialize the extern variable globally</a:t>
            </a:r>
            <a:r>
              <a:rPr lang="en-US" sz="2400" b="0" i="0" dirty="0">
                <a:solidFill>
                  <a:srgbClr val="000000"/>
                </a:solidFill>
                <a:effectLst/>
                <a:latin typeface="inter-regular"/>
              </a:rPr>
              <a:t>, i.e., we can not initialize the external variable within any block or method.</a:t>
            </a:r>
          </a:p>
          <a:p>
            <a:pPr marL="342900" indent="-342900" algn="just">
              <a:buFont typeface="Arial" panose="020B0604020202020204" pitchFamily="34" charset="0"/>
              <a:buChar char="•"/>
            </a:pPr>
            <a:r>
              <a:rPr lang="en-US" sz="2400" b="1" i="0" dirty="0">
                <a:solidFill>
                  <a:srgbClr val="000000"/>
                </a:solidFill>
                <a:effectLst/>
                <a:highlight>
                  <a:srgbClr val="FFFF00"/>
                </a:highlight>
                <a:latin typeface="inter-regular"/>
              </a:rPr>
              <a:t>An external variable can be declared many times but can be initialized at only once</a:t>
            </a:r>
            <a:r>
              <a:rPr lang="en-US" sz="2400" i="0" dirty="0">
                <a:solidFill>
                  <a:srgbClr val="000000"/>
                </a:solidFill>
                <a:effectLst/>
                <a:highlight>
                  <a:srgbClr val="FFFF00"/>
                </a:highlight>
                <a:latin typeface="inter-regular"/>
              </a:rPr>
              <a:t>.</a:t>
            </a:r>
          </a:p>
          <a:p>
            <a:pPr marL="342900" indent="-342900" algn="just">
              <a:buFont typeface="Arial" panose="020B0604020202020204" pitchFamily="34" charset="0"/>
              <a:buChar char="•"/>
            </a:pPr>
            <a:r>
              <a:rPr lang="en-US" sz="2400" b="0" i="0" dirty="0">
                <a:solidFill>
                  <a:srgbClr val="000000"/>
                </a:solidFill>
                <a:effectLst/>
                <a:latin typeface="inter-regular"/>
              </a:rPr>
              <a:t>If a variable is declared as external then the compiler searches for that variable to be initialized somewhere in the program which may be extern or static. If it is not, then the compiler will show an error.</a:t>
            </a:r>
          </a:p>
        </p:txBody>
      </p:sp>
      <p:sp>
        <p:nvSpPr>
          <p:cNvPr id="4" name="TextBox 3">
            <a:extLst>
              <a:ext uri="{FF2B5EF4-FFF2-40B4-BE49-F238E27FC236}">
                <a16:creationId xmlns:a16="http://schemas.microsoft.com/office/drawing/2014/main" id="{B866E38B-B7E9-FC7F-B19D-62531CBFD8C9}"/>
              </a:ext>
            </a:extLst>
          </p:cNvPr>
          <p:cNvSpPr txBox="1"/>
          <p:nvPr/>
        </p:nvSpPr>
        <p:spPr>
          <a:xfrm>
            <a:off x="0" y="11721"/>
            <a:ext cx="9144000" cy="584775"/>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algn="ctr"/>
            <a:r>
              <a:rPr lang="en-US" sz="3200" b="1" dirty="0">
                <a:solidFill>
                  <a:schemeClr val="tx1"/>
                </a:solidFill>
              </a:rPr>
              <a:t>Extern</a:t>
            </a:r>
          </a:p>
        </p:txBody>
      </p:sp>
    </p:spTree>
    <p:extLst>
      <p:ext uri="{BB962C8B-B14F-4D97-AF65-F5344CB8AC3E}">
        <p14:creationId xmlns:p14="http://schemas.microsoft.com/office/powerpoint/2010/main" val="379953372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5F8FACE-2CCF-7858-C65E-33CD3A210B46}"/>
              </a:ext>
            </a:extLst>
          </p:cNvPr>
          <p:cNvSpPr txBox="1"/>
          <p:nvPr/>
        </p:nvSpPr>
        <p:spPr>
          <a:xfrm>
            <a:off x="0" y="11721"/>
            <a:ext cx="9144000" cy="584775"/>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algn="ctr"/>
            <a:r>
              <a:rPr lang="en-US" sz="3200" b="1" dirty="0">
                <a:solidFill>
                  <a:schemeClr val="tx1"/>
                </a:solidFill>
              </a:rPr>
              <a:t>Example</a:t>
            </a:r>
          </a:p>
        </p:txBody>
      </p:sp>
      <p:pic>
        <p:nvPicPr>
          <p:cNvPr id="5" name="Picture 4">
            <a:extLst>
              <a:ext uri="{FF2B5EF4-FFF2-40B4-BE49-F238E27FC236}">
                <a16:creationId xmlns:a16="http://schemas.microsoft.com/office/drawing/2014/main" id="{D1B32E3B-4D1C-8ED3-DDF1-537F6A19B18A}"/>
              </a:ext>
            </a:extLst>
          </p:cNvPr>
          <p:cNvPicPr>
            <a:picLocks noChangeAspect="1"/>
          </p:cNvPicPr>
          <p:nvPr/>
        </p:nvPicPr>
        <p:blipFill>
          <a:blip r:embed="rId2"/>
          <a:stretch>
            <a:fillRect/>
          </a:stretch>
        </p:blipFill>
        <p:spPr>
          <a:xfrm>
            <a:off x="2220079" y="4855738"/>
            <a:ext cx="4703841" cy="1573014"/>
          </a:xfrm>
          <a:prstGeom prst="rect">
            <a:avLst/>
          </a:prstGeom>
        </p:spPr>
      </p:pic>
      <p:pic>
        <p:nvPicPr>
          <p:cNvPr id="7" name="Picture 6">
            <a:extLst>
              <a:ext uri="{FF2B5EF4-FFF2-40B4-BE49-F238E27FC236}">
                <a16:creationId xmlns:a16="http://schemas.microsoft.com/office/drawing/2014/main" id="{A7406C7A-2E3A-12F5-7342-405DEF5A7BE2}"/>
              </a:ext>
            </a:extLst>
          </p:cNvPr>
          <p:cNvPicPr>
            <a:picLocks noChangeAspect="1"/>
          </p:cNvPicPr>
          <p:nvPr/>
        </p:nvPicPr>
        <p:blipFill>
          <a:blip r:embed="rId3"/>
          <a:stretch>
            <a:fillRect/>
          </a:stretch>
        </p:blipFill>
        <p:spPr>
          <a:xfrm>
            <a:off x="3043216" y="1220236"/>
            <a:ext cx="3057568" cy="3011762"/>
          </a:xfrm>
          <a:prstGeom prst="rect">
            <a:avLst/>
          </a:prstGeom>
        </p:spPr>
      </p:pic>
    </p:spTree>
    <p:extLst>
      <p:ext uri="{BB962C8B-B14F-4D97-AF65-F5344CB8AC3E}">
        <p14:creationId xmlns:p14="http://schemas.microsoft.com/office/powerpoint/2010/main" val="3199975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5F8FACE-2CCF-7858-C65E-33CD3A210B46}"/>
              </a:ext>
            </a:extLst>
          </p:cNvPr>
          <p:cNvSpPr txBox="1"/>
          <p:nvPr/>
        </p:nvSpPr>
        <p:spPr>
          <a:xfrm>
            <a:off x="0" y="11721"/>
            <a:ext cx="9144000" cy="584775"/>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algn="ctr"/>
            <a:r>
              <a:rPr lang="en-US" sz="3200" b="1" dirty="0">
                <a:solidFill>
                  <a:schemeClr val="tx1"/>
                </a:solidFill>
              </a:rPr>
              <a:t>Example</a:t>
            </a:r>
          </a:p>
        </p:txBody>
      </p:sp>
      <p:pic>
        <p:nvPicPr>
          <p:cNvPr id="4" name="Picture 3">
            <a:extLst>
              <a:ext uri="{FF2B5EF4-FFF2-40B4-BE49-F238E27FC236}">
                <a16:creationId xmlns:a16="http://schemas.microsoft.com/office/drawing/2014/main" id="{C837D8B8-A693-6FED-29FA-05456BC0AFAE}"/>
              </a:ext>
            </a:extLst>
          </p:cNvPr>
          <p:cNvPicPr>
            <a:picLocks noChangeAspect="1"/>
          </p:cNvPicPr>
          <p:nvPr/>
        </p:nvPicPr>
        <p:blipFill>
          <a:blip r:embed="rId2"/>
          <a:stretch>
            <a:fillRect/>
          </a:stretch>
        </p:blipFill>
        <p:spPr>
          <a:xfrm>
            <a:off x="1110147" y="1066800"/>
            <a:ext cx="6923705" cy="2508476"/>
          </a:xfrm>
          <a:prstGeom prst="rect">
            <a:avLst/>
          </a:prstGeom>
        </p:spPr>
      </p:pic>
      <p:pic>
        <p:nvPicPr>
          <p:cNvPr id="8" name="Picture 7">
            <a:extLst>
              <a:ext uri="{FF2B5EF4-FFF2-40B4-BE49-F238E27FC236}">
                <a16:creationId xmlns:a16="http://schemas.microsoft.com/office/drawing/2014/main" id="{CF4838E7-E740-0DB6-7950-1F79FC7B96C2}"/>
              </a:ext>
            </a:extLst>
          </p:cNvPr>
          <p:cNvPicPr>
            <a:picLocks noChangeAspect="1"/>
          </p:cNvPicPr>
          <p:nvPr/>
        </p:nvPicPr>
        <p:blipFill>
          <a:blip r:embed="rId3"/>
          <a:stretch>
            <a:fillRect/>
          </a:stretch>
        </p:blipFill>
        <p:spPr>
          <a:xfrm>
            <a:off x="3852514" y="4267200"/>
            <a:ext cx="1438971" cy="1447800"/>
          </a:xfrm>
          <a:prstGeom prst="rect">
            <a:avLst/>
          </a:prstGeom>
        </p:spPr>
      </p:pic>
    </p:spTree>
    <p:extLst>
      <p:ext uri="{BB962C8B-B14F-4D97-AF65-F5344CB8AC3E}">
        <p14:creationId xmlns:p14="http://schemas.microsoft.com/office/powerpoint/2010/main" val="540970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5F8FACE-2CCF-7858-C65E-33CD3A210B46}"/>
              </a:ext>
            </a:extLst>
          </p:cNvPr>
          <p:cNvSpPr txBox="1"/>
          <p:nvPr/>
        </p:nvSpPr>
        <p:spPr>
          <a:xfrm>
            <a:off x="0" y="11721"/>
            <a:ext cx="9144000" cy="584775"/>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algn="ctr"/>
            <a:r>
              <a:rPr lang="en-US" sz="3200" b="1" dirty="0">
                <a:solidFill>
                  <a:schemeClr val="tx1"/>
                </a:solidFill>
              </a:rPr>
              <a:t>Example</a:t>
            </a:r>
          </a:p>
        </p:txBody>
      </p:sp>
      <p:pic>
        <p:nvPicPr>
          <p:cNvPr id="5" name="Picture 4">
            <a:extLst>
              <a:ext uri="{FF2B5EF4-FFF2-40B4-BE49-F238E27FC236}">
                <a16:creationId xmlns:a16="http://schemas.microsoft.com/office/drawing/2014/main" id="{6941DD57-2914-04BD-FEEF-F482E118D38C}"/>
              </a:ext>
            </a:extLst>
          </p:cNvPr>
          <p:cNvPicPr>
            <a:picLocks noChangeAspect="1"/>
          </p:cNvPicPr>
          <p:nvPr/>
        </p:nvPicPr>
        <p:blipFill>
          <a:blip r:embed="rId2"/>
          <a:stretch>
            <a:fillRect/>
          </a:stretch>
        </p:blipFill>
        <p:spPr>
          <a:xfrm>
            <a:off x="369387" y="1167825"/>
            <a:ext cx="8405226" cy="2444789"/>
          </a:xfrm>
          <a:prstGeom prst="rect">
            <a:avLst/>
          </a:prstGeom>
        </p:spPr>
      </p:pic>
      <p:pic>
        <p:nvPicPr>
          <p:cNvPr id="7" name="Picture 6">
            <a:extLst>
              <a:ext uri="{FF2B5EF4-FFF2-40B4-BE49-F238E27FC236}">
                <a16:creationId xmlns:a16="http://schemas.microsoft.com/office/drawing/2014/main" id="{88C83DB6-C6BA-7010-C487-36B6959332D5}"/>
              </a:ext>
            </a:extLst>
          </p:cNvPr>
          <p:cNvPicPr>
            <a:picLocks noChangeAspect="1"/>
          </p:cNvPicPr>
          <p:nvPr/>
        </p:nvPicPr>
        <p:blipFill>
          <a:blip r:embed="rId3"/>
          <a:stretch>
            <a:fillRect/>
          </a:stretch>
        </p:blipFill>
        <p:spPr>
          <a:xfrm>
            <a:off x="1828800" y="3962400"/>
            <a:ext cx="5677191" cy="2279701"/>
          </a:xfrm>
          <a:prstGeom prst="rect">
            <a:avLst/>
          </a:prstGeom>
        </p:spPr>
      </p:pic>
    </p:spTree>
    <p:extLst>
      <p:ext uri="{BB962C8B-B14F-4D97-AF65-F5344CB8AC3E}">
        <p14:creationId xmlns:p14="http://schemas.microsoft.com/office/powerpoint/2010/main" val="2004260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5F8FACE-2CCF-7858-C65E-33CD3A210B46}"/>
              </a:ext>
            </a:extLst>
          </p:cNvPr>
          <p:cNvSpPr txBox="1"/>
          <p:nvPr/>
        </p:nvSpPr>
        <p:spPr>
          <a:xfrm>
            <a:off x="0" y="11721"/>
            <a:ext cx="9144000" cy="584775"/>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algn="ctr"/>
            <a:r>
              <a:rPr lang="en-US" sz="3200" b="1" dirty="0">
                <a:solidFill>
                  <a:schemeClr val="tx1"/>
                </a:solidFill>
              </a:rPr>
              <a:t>Example</a:t>
            </a:r>
          </a:p>
        </p:txBody>
      </p:sp>
      <p:pic>
        <p:nvPicPr>
          <p:cNvPr id="4" name="Picture 3">
            <a:extLst>
              <a:ext uri="{FF2B5EF4-FFF2-40B4-BE49-F238E27FC236}">
                <a16:creationId xmlns:a16="http://schemas.microsoft.com/office/drawing/2014/main" id="{83114A01-EE28-9C8A-A2CC-54D736F464EB}"/>
              </a:ext>
            </a:extLst>
          </p:cNvPr>
          <p:cNvPicPr>
            <a:picLocks noChangeAspect="1"/>
          </p:cNvPicPr>
          <p:nvPr/>
        </p:nvPicPr>
        <p:blipFill>
          <a:blip r:embed="rId2"/>
          <a:stretch>
            <a:fillRect/>
          </a:stretch>
        </p:blipFill>
        <p:spPr>
          <a:xfrm>
            <a:off x="659606" y="1219200"/>
            <a:ext cx="7714319" cy="2432101"/>
          </a:xfrm>
          <a:prstGeom prst="rect">
            <a:avLst/>
          </a:prstGeom>
        </p:spPr>
      </p:pic>
      <p:pic>
        <p:nvPicPr>
          <p:cNvPr id="8" name="Picture 7">
            <a:extLst>
              <a:ext uri="{FF2B5EF4-FFF2-40B4-BE49-F238E27FC236}">
                <a16:creationId xmlns:a16="http://schemas.microsoft.com/office/drawing/2014/main" id="{66740E6A-C9CF-57C8-F2B8-E1D47C0885D3}"/>
              </a:ext>
            </a:extLst>
          </p:cNvPr>
          <p:cNvPicPr>
            <a:picLocks noChangeAspect="1"/>
          </p:cNvPicPr>
          <p:nvPr/>
        </p:nvPicPr>
        <p:blipFill>
          <a:blip r:embed="rId3"/>
          <a:stretch>
            <a:fillRect/>
          </a:stretch>
        </p:blipFill>
        <p:spPr>
          <a:xfrm>
            <a:off x="3657600" y="4273750"/>
            <a:ext cx="1459271" cy="1250804"/>
          </a:xfrm>
          <a:prstGeom prst="rect">
            <a:avLst/>
          </a:prstGeom>
        </p:spPr>
      </p:pic>
    </p:spTree>
    <p:extLst>
      <p:ext uri="{BB962C8B-B14F-4D97-AF65-F5344CB8AC3E}">
        <p14:creationId xmlns:p14="http://schemas.microsoft.com/office/powerpoint/2010/main" val="2729992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5F8FACE-2CCF-7858-C65E-33CD3A210B46}"/>
              </a:ext>
            </a:extLst>
          </p:cNvPr>
          <p:cNvSpPr txBox="1"/>
          <p:nvPr/>
        </p:nvSpPr>
        <p:spPr>
          <a:xfrm>
            <a:off x="0" y="11721"/>
            <a:ext cx="9144000" cy="584775"/>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algn="ctr"/>
            <a:r>
              <a:rPr lang="en-US" sz="3200" b="1" dirty="0">
                <a:solidFill>
                  <a:schemeClr val="tx1"/>
                </a:solidFill>
              </a:rPr>
              <a:t>Example</a:t>
            </a:r>
          </a:p>
        </p:txBody>
      </p:sp>
      <p:pic>
        <p:nvPicPr>
          <p:cNvPr id="5" name="Picture 4">
            <a:extLst>
              <a:ext uri="{FF2B5EF4-FFF2-40B4-BE49-F238E27FC236}">
                <a16:creationId xmlns:a16="http://schemas.microsoft.com/office/drawing/2014/main" id="{B76AF550-3AD5-58BF-822A-6425FDF13F8B}"/>
              </a:ext>
            </a:extLst>
          </p:cNvPr>
          <p:cNvPicPr>
            <a:picLocks noChangeAspect="1"/>
          </p:cNvPicPr>
          <p:nvPr/>
        </p:nvPicPr>
        <p:blipFill>
          <a:blip r:embed="rId2"/>
          <a:stretch>
            <a:fillRect/>
          </a:stretch>
        </p:blipFill>
        <p:spPr>
          <a:xfrm>
            <a:off x="2797152" y="975396"/>
            <a:ext cx="3549695" cy="3217708"/>
          </a:xfrm>
          <a:prstGeom prst="rect">
            <a:avLst/>
          </a:prstGeom>
        </p:spPr>
      </p:pic>
      <p:pic>
        <p:nvPicPr>
          <p:cNvPr id="7" name="Picture 6">
            <a:extLst>
              <a:ext uri="{FF2B5EF4-FFF2-40B4-BE49-F238E27FC236}">
                <a16:creationId xmlns:a16="http://schemas.microsoft.com/office/drawing/2014/main" id="{5951B404-0EE3-973A-1614-1720DE3D0915}"/>
              </a:ext>
            </a:extLst>
          </p:cNvPr>
          <p:cNvPicPr>
            <a:picLocks noChangeAspect="1"/>
          </p:cNvPicPr>
          <p:nvPr/>
        </p:nvPicPr>
        <p:blipFill>
          <a:blip r:embed="rId3"/>
          <a:stretch>
            <a:fillRect/>
          </a:stretch>
        </p:blipFill>
        <p:spPr>
          <a:xfrm>
            <a:off x="1176870" y="4953000"/>
            <a:ext cx="6790259" cy="1464071"/>
          </a:xfrm>
          <a:prstGeom prst="rect">
            <a:avLst/>
          </a:prstGeom>
        </p:spPr>
      </p:pic>
      <p:sp>
        <p:nvSpPr>
          <p:cNvPr id="9" name="TextBox 8">
            <a:extLst>
              <a:ext uri="{FF2B5EF4-FFF2-40B4-BE49-F238E27FC236}">
                <a16:creationId xmlns:a16="http://schemas.microsoft.com/office/drawing/2014/main" id="{14BB1D9F-3329-5087-56EF-880210F2D28B}"/>
              </a:ext>
            </a:extLst>
          </p:cNvPr>
          <p:cNvSpPr txBox="1"/>
          <p:nvPr/>
        </p:nvSpPr>
        <p:spPr>
          <a:xfrm>
            <a:off x="3352800" y="4495800"/>
            <a:ext cx="2209800" cy="369332"/>
          </a:xfrm>
          <a:prstGeom prst="rect">
            <a:avLst/>
          </a:prstGeom>
          <a:noFill/>
        </p:spPr>
        <p:txBody>
          <a:bodyPr wrap="square" rtlCol="0">
            <a:spAutoFit/>
          </a:bodyPr>
          <a:lstStyle/>
          <a:p>
            <a:pPr algn="ctr"/>
            <a:r>
              <a:rPr lang="en-IN" b="1" dirty="0"/>
              <a:t>OUTPUT</a:t>
            </a:r>
          </a:p>
        </p:txBody>
      </p:sp>
    </p:spTree>
    <p:extLst>
      <p:ext uri="{BB962C8B-B14F-4D97-AF65-F5344CB8AC3E}">
        <p14:creationId xmlns:p14="http://schemas.microsoft.com/office/powerpoint/2010/main" val="3203379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fill="hold"/>
                                        <p:tgtEl>
                                          <p:spTgt spid="9"/>
                                        </p:tgtEl>
                                        <p:attrNameLst>
                                          <p:attrName>ppt_x</p:attrName>
                                        </p:attrNameLst>
                                      </p:cBhvr>
                                      <p:tavLst>
                                        <p:tav tm="0">
                                          <p:val>
                                            <p:strVal val="#ppt_x"/>
                                          </p:val>
                                        </p:tav>
                                        <p:tav tm="100000">
                                          <p:val>
                                            <p:strVal val="#ppt_x"/>
                                          </p:val>
                                        </p:tav>
                                      </p:tavLst>
                                    </p:anim>
                                    <p:anim calcmode="lin" valueType="num">
                                      <p:cBhvr additive="base">
                                        <p:cTn id="2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9" grpId="0"/>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14400" y="2133600"/>
            <a:ext cx="7315200" cy="1446550"/>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88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Recursion in C</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A5B8C-893A-B878-4CFE-15C2C27CB4A6}"/>
              </a:ext>
            </a:extLst>
          </p:cNvPr>
          <p:cNvSpPr>
            <a:spLocks noGrp="1"/>
          </p:cNvSpPr>
          <p:nvPr>
            <p:ph type="title"/>
          </p:nvPr>
        </p:nvSpPr>
        <p:spPr/>
        <p:txBody>
          <a:bodyPr>
            <a:normAutofit/>
          </a:bodyPr>
          <a:lstStyle/>
          <a:p>
            <a:r>
              <a:rPr lang="en-US" b="1" i="0" dirty="0">
                <a:solidFill>
                  <a:srgbClr val="273239"/>
                </a:solidFill>
                <a:effectLst/>
                <a:latin typeface="urw-din"/>
              </a:rPr>
              <a:t>Terminology</a:t>
            </a:r>
            <a:endParaRPr lang="en-IN" dirty="0"/>
          </a:p>
        </p:txBody>
      </p:sp>
      <p:sp>
        <p:nvSpPr>
          <p:cNvPr id="3" name="Content Placeholder 2">
            <a:extLst>
              <a:ext uri="{FF2B5EF4-FFF2-40B4-BE49-F238E27FC236}">
                <a16:creationId xmlns:a16="http://schemas.microsoft.com/office/drawing/2014/main" id="{89EF32D9-386B-DD1C-36A9-456A1CA023EF}"/>
              </a:ext>
            </a:extLst>
          </p:cNvPr>
          <p:cNvSpPr>
            <a:spLocks noGrp="1"/>
          </p:cNvSpPr>
          <p:nvPr>
            <p:ph idx="1"/>
          </p:nvPr>
        </p:nvSpPr>
        <p:spPr>
          <a:xfrm>
            <a:off x="457200" y="1417638"/>
            <a:ext cx="8229600" cy="4906963"/>
          </a:xfrm>
        </p:spPr>
        <p:txBody>
          <a:bodyPr/>
          <a:lstStyle/>
          <a:p>
            <a:pPr algn="just" fontAlgn="base"/>
            <a:r>
              <a:rPr lang="en-US" b="1" i="0" dirty="0">
                <a:solidFill>
                  <a:srgbClr val="273239"/>
                </a:solidFill>
                <a:effectLst>
                  <a:outerShdw blurRad="38100" dist="38100" dir="2700000" algn="tl">
                    <a:srgbClr val="000000">
                      <a:alpha val="43137"/>
                    </a:srgbClr>
                  </a:outerShdw>
                </a:effectLst>
                <a:latin typeface="urw-din"/>
              </a:rPr>
              <a:t>Formal Parameter :</a:t>
            </a:r>
            <a:r>
              <a:rPr lang="en-US" b="0" i="0" dirty="0">
                <a:solidFill>
                  <a:srgbClr val="273239"/>
                </a:solidFill>
                <a:effectLst>
                  <a:outerShdw blurRad="38100" dist="38100" dir="2700000" algn="tl">
                    <a:srgbClr val="000000">
                      <a:alpha val="43137"/>
                    </a:srgbClr>
                  </a:outerShdw>
                </a:effectLst>
                <a:latin typeface="urw-din"/>
              </a:rPr>
              <a:t> A variable and its type as they appear in the prototype of the function or method.</a:t>
            </a:r>
          </a:p>
          <a:p>
            <a:pPr algn="just" fontAlgn="base">
              <a:buFont typeface="Arial" panose="020B0604020202020204" pitchFamily="34" charset="0"/>
              <a:buChar char="•"/>
            </a:pPr>
            <a:r>
              <a:rPr lang="en-US" b="1" i="0" dirty="0">
                <a:solidFill>
                  <a:srgbClr val="273239"/>
                </a:solidFill>
                <a:effectLst/>
                <a:latin typeface="urw-din"/>
              </a:rPr>
              <a:t>Actual Parameter :</a:t>
            </a:r>
            <a:r>
              <a:rPr lang="en-US" b="0" i="0" dirty="0">
                <a:solidFill>
                  <a:srgbClr val="273239"/>
                </a:solidFill>
                <a:effectLst/>
                <a:latin typeface="urw-din"/>
              </a:rPr>
              <a:t> The variable or expression corresponding to a formal parameter that appears in the function or method call in the calling environment.</a:t>
            </a:r>
          </a:p>
          <a:p>
            <a:pPr marL="0" indent="0" algn="just">
              <a:buNone/>
            </a:pPr>
            <a:endParaRPr lang="en-IN" dirty="0"/>
          </a:p>
        </p:txBody>
      </p:sp>
    </p:spTree>
    <p:extLst>
      <p:ext uri="{BB962C8B-B14F-4D97-AF65-F5344CB8AC3E}">
        <p14:creationId xmlns:p14="http://schemas.microsoft.com/office/powerpoint/2010/main" val="44133506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82193"/>
            <a:ext cx="9144000" cy="646331"/>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algn="ctr"/>
            <a:r>
              <a:rPr lang="en-US" sz="3600" b="1" dirty="0">
                <a:solidFill>
                  <a:schemeClr val="tx1"/>
                </a:solidFill>
              </a:rPr>
              <a:t>Recursion in C</a:t>
            </a:r>
          </a:p>
        </p:txBody>
      </p:sp>
      <p:sp>
        <p:nvSpPr>
          <p:cNvPr id="3" name="TextBox 2"/>
          <p:cNvSpPr txBox="1"/>
          <p:nvPr/>
        </p:nvSpPr>
        <p:spPr>
          <a:xfrm>
            <a:off x="304800" y="985904"/>
            <a:ext cx="8534400" cy="5416868"/>
          </a:xfrm>
          <a:prstGeom prst="rect">
            <a:avLst/>
          </a:prstGeom>
          <a:noFill/>
        </p:spPr>
        <p:txBody>
          <a:bodyPr wrap="square" rtlCol="0">
            <a:spAutoFit/>
          </a:bodyPr>
          <a:lstStyle/>
          <a:p>
            <a:pPr algn="just"/>
            <a:r>
              <a:rPr lang="en-US" sz="2800" b="1" dirty="0">
                <a:solidFill>
                  <a:srgbClr val="C00000"/>
                </a:solidFill>
              </a:rPr>
              <a:t>Definition: </a:t>
            </a:r>
            <a:r>
              <a:rPr lang="en-US" sz="2800" b="0" i="0" dirty="0">
                <a:effectLst/>
                <a:latin typeface="euclid_circular_a"/>
              </a:rPr>
              <a:t>A function that calls itself is known as a recursive function. And, this technique is known as recursion.</a:t>
            </a:r>
          </a:p>
          <a:p>
            <a:r>
              <a:rPr lang="en-US" sz="2800" b="1" dirty="0">
                <a:solidFill>
                  <a:srgbClr val="C00000"/>
                </a:solidFill>
              </a:rPr>
              <a:t>Recursive Function:</a:t>
            </a:r>
          </a:p>
          <a:p>
            <a:pPr marL="285750" indent="-285750" algn="just">
              <a:lnSpc>
                <a:spcPct val="150000"/>
              </a:lnSpc>
              <a:buFont typeface="Arial" panose="020B0604020202020204" pitchFamily="34" charset="0"/>
              <a:buChar char="•"/>
            </a:pPr>
            <a:r>
              <a:rPr lang="en-US" sz="2800" b="0" i="0" dirty="0">
                <a:solidFill>
                  <a:srgbClr val="333333"/>
                </a:solidFill>
                <a:effectLst/>
                <a:latin typeface="inter-regular"/>
              </a:rPr>
              <a:t>A recursive function performs the tasks by dividing it into the subtasks. There is a </a:t>
            </a:r>
            <a:r>
              <a:rPr lang="en-US" sz="2800" b="1" i="0" dirty="0">
                <a:solidFill>
                  <a:srgbClr val="333333"/>
                </a:solidFill>
                <a:effectLst/>
                <a:latin typeface="inter-regular"/>
              </a:rPr>
              <a:t>termination condition </a:t>
            </a:r>
            <a:r>
              <a:rPr lang="en-US" sz="2800" b="0" i="0" dirty="0">
                <a:solidFill>
                  <a:srgbClr val="333333"/>
                </a:solidFill>
                <a:effectLst/>
                <a:latin typeface="inter-regular"/>
              </a:rPr>
              <a:t>defined in the function which is satisfied by some specific subtask. After this, the recursion stops and the final result is returned from the function.</a:t>
            </a:r>
          </a:p>
          <a:p>
            <a:endParaRPr lang="en-US" sz="2400" dirty="0"/>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224BC30-4177-3429-FE90-7ADC3B15A63F}"/>
              </a:ext>
            </a:extLst>
          </p:cNvPr>
          <p:cNvSpPr txBox="1"/>
          <p:nvPr/>
        </p:nvSpPr>
        <p:spPr>
          <a:xfrm>
            <a:off x="8562" y="152400"/>
            <a:ext cx="9144000" cy="646331"/>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algn="ctr"/>
            <a:r>
              <a:rPr lang="en-US" sz="3600" b="0" i="0" dirty="0">
                <a:solidFill>
                  <a:srgbClr val="610B38"/>
                </a:solidFill>
                <a:effectLst/>
                <a:latin typeface="erdana"/>
              </a:rPr>
              <a:t>Recursive Function</a:t>
            </a:r>
          </a:p>
        </p:txBody>
      </p:sp>
      <p:sp>
        <p:nvSpPr>
          <p:cNvPr id="6" name="TextBox 5">
            <a:extLst>
              <a:ext uri="{FF2B5EF4-FFF2-40B4-BE49-F238E27FC236}">
                <a16:creationId xmlns:a16="http://schemas.microsoft.com/office/drawing/2014/main" id="{25D5A80D-853D-DFB8-7CC2-225BFB40F00A}"/>
              </a:ext>
            </a:extLst>
          </p:cNvPr>
          <p:cNvSpPr txBox="1"/>
          <p:nvPr/>
        </p:nvSpPr>
        <p:spPr>
          <a:xfrm>
            <a:off x="533400" y="1369997"/>
            <a:ext cx="8077200" cy="1429622"/>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US" sz="2000" b="0" i="0" dirty="0">
                <a:solidFill>
                  <a:srgbClr val="333333"/>
                </a:solidFill>
                <a:effectLst/>
                <a:latin typeface="inter-regular"/>
              </a:rPr>
              <a:t>The case at which the function doesn't recur is called the </a:t>
            </a:r>
            <a:r>
              <a:rPr lang="en-US" sz="2000" b="1" i="0" dirty="0">
                <a:solidFill>
                  <a:srgbClr val="333333"/>
                </a:solidFill>
                <a:effectLst/>
                <a:latin typeface="inter-regular"/>
              </a:rPr>
              <a:t>base case</a:t>
            </a:r>
            <a:r>
              <a:rPr lang="en-US" sz="2000" b="0" i="0" dirty="0">
                <a:solidFill>
                  <a:srgbClr val="333333"/>
                </a:solidFill>
                <a:effectLst/>
                <a:latin typeface="inter-regular"/>
              </a:rPr>
              <a:t> whereas the instances where the function keeps calling itself to perform a subtask, is called the </a:t>
            </a:r>
            <a:r>
              <a:rPr lang="en-US" sz="2000" b="1" i="0" dirty="0">
                <a:solidFill>
                  <a:srgbClr val="333333"/>
                </a:solidFill>
                <a:effectLst/>
                <a:latin typeface="inter-regular"/>
              </a:rPr>
              <a:t>recursive case.</a:t>
            </a:r>
          </a:p>
        </p:txBody>
      </p:sp>
    </p:spTree>
    <p:extLst>
      <p:ext uri="{BB962C8B-B14F-4D97-AF65-F5344CB8AC3E}">
        <p14:creationId xmlns:p14="http://schemas.microsoft.com/office/powerpoint/2010/main" val="349573834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 name="Group 40">
            <a:extLst>
              <a:ext uri="{FF2B5EF4-FFF2-40B4-BE49-F238E27FC236}">
                <a16:creationId xmlns:a16="http://schemas.microsoft.com/office/drawing/2014/main" id="{EED7C672-671B-6466-7D46-A9112462B537}"/>
              </a:ext>
            </a:extLst>
          </p:cNvPr>
          <p:cNvGrpSpPr/>
          <p:nvPr/>
        </p:nvGrpSpPr>
        <p:grpSpPr>
          <a:xfrm>
            <a:off x="1807132" y="216408"/>
            <a:ext cx="5682133" cy="6425183"/>
            <a:chOff x="1807132" y="216408"/>
            <a:chExt cx="5682133" cy="6425183"/>
          </a:xfrm>
        </p:grpSpPr>
        <p:grpSp>
          <p:nvGrpSpPr>
            <p:cNvPr id="7" name="Group 6">
              <a:extLst>
                <a:ext uri="{FF2B5EF4-FFF2-40B4-BE49-F238E27FC236}">
                  <a16:creationId xmlns:a16="http://schemas.microsoft.com/office/drawing/2014/main" id="{C962BACF-A12E-5588-DD4D-A86F33302A12}"/>
                </a:ext>
              </a:extLst>
            </p:cNvPr>
            <p:cNvGrpSpPr/>
            <p:nvPr/>
          </p:nvGrpSpPr>
          <p:grpSpPr>
            <a:xfrm>
              <a:off x="3276599" y="5294531"/>
              <a:ext cx="2133600" cy="381000"/>
              <a:chOff x="3200400" y="5029200"/>
              <a:chExt cx="2133600" cy="381000"/>
            </a:xfrm>
          </p:grpSpPr>
          <p:sp>
            <p:nvSpPr>
              <p:cNvPr id="3" name="TextBox 2">
                <a:extLst>
                  <a:ext uri="{FF2B5EF4-FFF2-40B4-BE49-F238E27FC236}">
                    <a16:creationId xmlns:a16="http://schemas.microsoft.com/office/drawing/2014/main" id="{D0B1EE55-6164-3A02-9BF6-626320CB9CD3}"/>
                  </a:ext>
                </a:extLst>
              </p:cNvPr>
              <p:cNvSpPr txBox="1"/>
              <p:nvPr/>
            </p:nvSpPr>
            <p:spPr>
              <a:xfrm>
                <a:off x="3810000" y="5029200"/>
                <a:ext cx="1524000" cy="381000"/>
              </a:xfrm>
              <a:prstGeom prst="rect">
                <a:avLst/>
              </a:prstGeom>
              <a:solidFill>
                <a:schemeClr val="bg1"/>
              </a:solidFill>
            </p:spPr>
            <p:txBody>
              <a:bodyPr wrap="square" rtlCol="0">
                <a:spAutoFit/>
              </a:bodyPr>
              <a:lstStyle/>
              <a:p>
                <a:r>
                  <a:rPr lang="en-IN" dirty="0"/>
                  <a:t>Base call/case</a:t>
                </a:r>
              </a:p>
            </p:txBody>
          </p:sp>
          <p:cxnSp>
            <p:nvCxnSpPr>
              <p:cNvPr id="5" name="Straight Arrow Connector 4">
                <a:extLst>
                  <a:ext uri="{FF2B5EF4-FFF2-40B4-BE49-F238E27FC236}">
                    <a16:creationId xmlns:a16="http://schemas.microsoft.com/office/drawing/2014/main" id="{A7B8A5E9-975D-5428-D1C3-92820BA05625}"/>
                  </a:ext>
                </a:extLst>
              </p:cNvPr>
              <p:cNvCxnSpPr>
                <a:cxnSpLocks/>
              </p:cNvCxnSpPr>
              <p:nvPr/>
            </p:nvCxnSpPr>
            <p:spPr>
              <a:xfrm flipH="1">
                <a:off x="3200400" y="5257800"/>
                <a:ext cx="609600"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 name="Group 7">
              <a:extLst>
                <a:ext uri="{FF2B5EF4-FFF2-40B4-BE49-F238E27FC236}">
                  <a16:creationId xmlns:a16="http://schemas.microsoft.com/office/drawing/2014/main" id="{38D4EEE2-0F3E-D65C-EBAE-6935D3AB2E9C}"/>
                </a:ext>
              </a:extLst>
            </p:cNvPr>
            <p:cNvGrpSpPr/>
            <p:nvPr/>
          </p:nvGrpSpPr>
          <p:grpSpPr>
            <a:xfrm>
              <a:off x="3247489" y="2590800"/>
              <a:ext cx="3114092" cy="646331"/>
              <a:chOff x="2981908" y="2627554"/>
              <a:chExt cx="2199692" cy="646331"/>
            </a:xfrm>
          </p:grpSpPr>
          <p:sp>
            <p:nvSpPr>
              <p:cNvPr id="9" name="TextBox 8">
                <a:extLst>
                  <a:ext uri="{FF2B5EF4-FFF2-40B4-BE49-F238E27FC236}">
                    <a16:creationId xmlns:a16="http://schemas.microsoft.com/office/drawing/2014/main" id="{B72FA26A-6AA7-DD6C-862C-A5FB5213494E}"/>
                  </a:ext>
                </a:extLst>
              </p:cNvPr>
              <p:cNvSpPr txBox="1"/>
              <p:nvPr/>
            </p:nvSpPr>
            <p:spPr>
              <a:xfrm>
                <a:off x="3505200" y="2627554"/>
                <a:ext cx="1676400" cy="646331"/>
              </a:xfrm>
              <a:prstGeom prst="rect">
                <a:avLst/>
              </a:prstGeom>
              <a:solidFill>
                <a:schemeClr val="bg1"/>
              </a:solidFill>
            </p:spPr>
            <p:txBody>
              <a:bodyPr wrap="square" rtlCol="0">
                <a:spAutoFit/>
              </a:bodyPr>
              <a:lstStyle/>
              <a:p>
                <a:r>
                  <a:rPr lang="en-IN" dirty="0"/>
                  <a:t>Recursive call/case</a:t>
                </a:r>
              </a:p>
            </p:txBody>
          </p:sp>
          <p:cxnSp>
            <p:nvCxnSpPr>
              <p:cNvPr id="10" name="Straight Arrow Connector 9">
                <a:extLst>
                  <a:ext uri="{FF2B5EF4-FFF2-40B4-BE49-F238E27FC236}">
                    <a16:creationId xmlns:a16="http://schemas.microsoft.com/office/drawing/2014/main" id="{08177699-3127-5ED9-BCD7-CAA5DB7A6355}"/>
                  </a:ext>
                </a:extLst>
              </p:cNvPr>
              <p:cNvCxnSpPr>
                <a:cxnSpLocks/>
              </p:cNvCxnSpPr>
              <p:nvPr/>
            </p:nvCxnSpPr>
            <p:spPr>
              <a:xfrm flipH="1">
                <a:off x="2981908" y="2818054"/>
                <a:ext cx="609600"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7" name="Group 16">
              <a:extLst>
                <a:ext uri="{FF2B5EF4-FFF2-40B4-BE49-F238E27FC236}">
                  <a16:creationId xmlns:a16="http://schemas.microsoft.com/office/drawing/2014/main" id="{BD690F5F-EE69-E614-B753-36226E3DF712}"/>
                </a:ext>
              </a:extLst>
            </p:cNvPr>
            <p:cNvGrpSpPr/>
            <p:nvPr/>
          </p:nvGrpSpPr>
          <p:grpSpPr>
            <a:xfrm>
              <a:off x="1807132" y="216408"/>
              <a:ext cx="5682133" cy="6425183"/>
              <a:chOff x="435533" y="152400"/>
              <a:chExt cx="5682133" cy="6425183"/>
            </a:xfrm>
          </p:grpSpPr>
          <p:pic>
            <p:nvPicPr>
              <p:cNvPr id="2" name="Picture 1">
                <a:extLst>
                  <a:ext uri="{FF2B5EF4-FFF2-40B4-BE49-F238E27FC236}">
                    <a16:creationId xmlns:a16="http://schemas.microsoft.com/office/drawing/2014/main" id="{F4956115-A8BA-877B-D911-4BD25A539700}"/>
                  </a:ext>
                </a:extLst>
              </p:cNvPr>
              <p:cNvPicPr>
                <a:picLocks noChangeAspect="1"/>
              </p:cNvPicPr>
              <p:nvPr/>
            </p:nvPicPr>
            <p:blipFill>
              <a:blip r:embed="rId2"/>
              <a:stretch>
                <a:fillRect/>
              </a:stretch>
            </p:blipFill>
            <p:spPr>
              <a:xfrm>
                <a:off x="435533" y="152400"/>
                <a:ext cx="5682133" cy="6425183"/>
              </a:xfrm>
              <a:prstGeom prst="rect">
                <a:avLst/>
              </a:prstGeom>
            </p:spPr>
          </p:pic>
          <p:grpSp>
            <p:nvGrpSpPr>
              <p:cNvPr id="11" name="Group 10">
                <a:extLst>
                  <a:ext uri="{FF2B5EF4-FFF2-40B4-BE49-F238E27FC236}">
                    <a16:creationId xmlns:a16="http://schemas.microsoft.com/office/drawing/2014/main" id="{422A93AD-29EF-D6EE-2634-153C4AA5F8CC}"/>
                  </a:ext>
                </a:extLst>
              </p:cNvPr>
              <p:cNvGrpSpPr/>
              <p:nvPr/>
            </p:nvGrpSpPr>
            <p:grpSpPr>
              <a:xfrm>
                <a:off x="3276599" y="5257800"/>
                <a:ext cx="2133600" cy="381000"/>
                <a:chOff x="3200400" y="5029200"/>
                <a:chExt cx="2133600" cy="381000"/>
              </a:xfrm>
            </p:grpSpPr>
            <p:sp>
              <p:nvSpPr>
                <p:cNvPr id="12" name="TextBox 11">
                  <a:extLst>
                    <a:ext uri="{FF2B5EF4-FFF2-40B4-BE49-F238E27FC236}">
                      <a16:creationId xmlns:a16="http://schemas.microsoft.com/office/drawing/2014/main" id="{D11D8B8D-3C9A-9958-F3EC-B70D696BAF56}"/>
                    </a:ext>
                  </a:extLst>
                </p:cNvPr>
                <p:cNvSpPr txBox="1"/>
                <p:nvPr/>
              </p:nvSpPr>
              <p:spPr>
                <a:xfrm>
                  <a:off x="3810000" y="5029200"/>
                  <a:ext cx="1524000" cy="381000"/>
                </a:xfrm>
                <a:prstGeom prst="rect">
                  <a:avLst/>
                </a:prstGeom>
                <a:solidFill>
                  <a:schemeClr val="bg1"/>
                </a:solidFill>
              </p:spPr>
              <p:txBody>
                <a:bodyPr wrap="square" rtlCol="0">
                  <a:spAutoFit/>
                </a:bodyPr>
                <a:lstStyle/>
                <a:p>
                  <a:r>
                    <a:rPr lang="en-IN" dirty="0"/>
                    <a:t>Base call/case</a:t>
                  </a:r>
                </a:p>
              </p:txBody>
            </p:sp>
            <p:cxnSp>
              <p:nvCxnSpPr>
                <p:cNvPr id="13" name="Straight Arrow Connector 12">
                  <a:extLst>
                    <a:ext uri="{FF2B5EF4-FFF2-40B4-BE49-F238E27FC236}">
                      <a16:creationId xmlns:a16="http://schemas.microsoft.com/office/drawing/2014/main" id="{351DBCA1-006A-2E5C-3EC6-665CB647744A}"/>
                    </a:ext>
                  </a:extLst>
                </p:cNvPr>
                <p:cNvCxnSpPr>
                  <a:cxnSpLocks/>
                </p:cNvCxnSpPr>
                <p:nvPr/>
              </p:nvCxnSpPr>
              <p:spPr>
                <a:xfrm flipH="1">
                  <a:off x="3200400" y="5257800"/>
                  <a:ext cx="609600"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4" name="Group 13">
                <a:extLst>
                  <a:ext uri="{FF2B5EF4-FFF2-40B4-BE49-F238E27FC236}">
                    <a16:creationId xmlns:a16="http://schemas.microsoft.com/office/drawing/2014/main" id="{2197AC40-2AD3-EC3D-B839-782719C249BE}"/>
                  </a:ext>
                </a:extLst>
              </p:cNvPr>
              <p:cNvGrpSpPr/>
              <p:nvPr/>
            </p:nvGrpSpPr>
            <p:grpSpPr>
              <a:xfrm>
                <a:off x="3247490" y="2590799"/>
                <a:ext cx="2772310" cy="369332"/>
                <a:chOff x="2981908" y="2664284"/>
                <a:chExt cx="1958268" cy="369332"/>
              </a:xfrm>
            </p:grpSpPr>
            <p:sp>
              <p:nvSpPr>
                <p:cNvPr id="15" name="TextBox 14">
                  <a:extLst>
                    <a:ext uri="{FF2B5EF4-FFF2-40B4-BE49-F238E27FC236}">
                      <a16:creationId xmlns:a16="http://schemas.microsoft.com/office/drawing/2014/main" id="{D37B33E8-C27A-14FE-0AB7-2C6B0E1A2704}"/>
                    </a:ext>
                  </a:extLst>
                </p:cNvPr>
                <p:cNvSpPr txBox="1"/>
                <p:nvPr/>
              </p:nvSpPr>
              <p:spPr>
                <a:xfrm>
                  <a:off x="3505199" y="2664284"/>
                  <a:ext cx="1434977" cy="369332"/>
                </a:xfrm>
                <a:prstGeom prst="rect">
                  <a:avLst/>
                </a:prstGeom>
                <a:solidFill>
                  <a:schemeClr val="bg1"/>
                </a:solidFill>
              </p:spPr>
              <p:txBody>
                <a:bodyPr wrap="square" rtlCol="0">
                  <a:spAutoFit/>
                </a:bodyPr>
                <a:lstStyle/>
                <a:p>
                  <a:r>
                    <a:rPr lang="en-IN" dirty="0"/>
                    <a:t>Recursive call/case</a:t>
                  </a:r>
                </a:p>
              </p:txBody>
            </p:sp>
            <p:cxnSp>
              <p:nvCxnSpPr>
                <p:cNvPr id="16" name="Straight Arrow Connector 15">
                  <a:extLst>
                    <a:ext uri="{FF2B5EF4-FFF2-40B4-BE49-F238E27FC236}">
                      <a16:creationId xmlns:a16="http://schemas.microsoft.com/office/drawing/2014/main" id="{8453A53A-EB5D-1411-5333-F7C088035745}"/>
                    </a:ext>
                  </a:extLst>
                </p:cNvPr>
                <p:cNvCxnSpPr>
                  <a:cxnSpLocks/>
                </p:cNvCxnSpPr>
                <p:nvPr/>
              </p:nvCxnSpPr>
              <p:spPr>
                <a:xfrm flipH="1">
                  <a:off x="2981908" y="2818054"/>
                  <a:ext cx="609600"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23" name="TextBox 22">
              <a:extLst>
                <a:ext uri="{FF2B5EF4-FFF2-40B4-BE49-F238E27FC236}">
                  <a16:creationId xmlns:a16="http://schemas.microsoft.com/office/drawing/2014/main" id="{F3DD211B-1CE2-FCC6-ED20-8A3DB6765CDD}"/>
                </a:ext>
              </a:extLst>
            </p:cNvPr>
            <p:cNvSpPr txBox="1"/>
            <p:nvPr/>
          </p:nvSpPr>
          <p:spPr>
            <a:xfrm>
              <a:off x="5364384" y="1473185"/>
              <a:ext cx="2031490" cy="369332"/>
            </a:xfrm>
            <a:prstGeom prst="rect">
              <a:avLst/>
            </a:prstGeom>
            <a:solidFill>
              <a:schemeClr val="bg1"/>
            </a:solidFill>
          </p:spPr>
          <p:txBody>
            <a:bodyPr wrap="square" rtlCol="0">
              <a:spAutoFit/>
            </a:bodyPr>
            <a:lstStyle/>
            <a:p>
              <a:r>
                <a:rPr lang="en-IN" dirty="0"/>
                <a:t>Recursive function</a:t>
              </a:r>
            </a:p>
          </p:txBody>
        </p:sp>
        <p:cxnSp>
          <p:nvCxnSpPr>
            <p:cNvPr id="24" name="Straight Arrow Connector 23">
              <a:extLst>
                <a:ext uri="{FF2B5EF4-FFF2-40B4-BE49-F238E27FC236}">
                  <a16:creationId xmlns:a16="http://schemas.microsoft.com/office/drawing/2014/main" id="{681E1770-6133-422E-50D5-10AD2B2911F8}"/>
                </a:ext>
              </a:extLst>
            </p:cNvPr>
            <p:cNvCxnSpPr>
              <a:cxnSpLocks/>
            </p:cNvCxnSpPr>
            <p:nvPr/>
          </p:nvCxnSpPr>
          <p:spPr>
            <a:xfrm flipH="1">
              <a:off x="4623564" y="1626955"/>
              <a:ext cx="863008"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0901328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11721"/>
            <a:ext cx="9144000" cy="584775"/>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algn="ctr"/>
            <a:r>
              <a:rPr lang="en-US" sz="3200" b="1" dirty="0">
                <a:solidFill>
                  <a:schemeClr val="tx1"/>
                </a:solidFill>
              </a:rPr>
              <a:t>How does it work?</a:t>
            </a:r>
          </a:p>
        </p:txBody>
      </p:sp>
      <p:pic>
        <p:nvPicPr>
          <p:cNvPr id="13" name="Picture 12">
            <a:extLst>
              <a:ext uri="{FF2B5EF4-FFF2-40B4-BE49-F238E27FC236}">
                <a16:creationId xmlns:a16="http://schemas.microsoft.com/office/drawing/2014/main" id="{C13CCA90-540E-2322-D310-B0352417A8F3}"/>
              </a:ext>
            </a:extLst>
          </p:cNvPr>
          <p:cNvPicPr>
            <a:picLocks noChangeAspect="1"/>
          </p:cNvPicPr>
          <p:nvPr/>
        </p:nvPicPr>
        <p:blipFill>
          <a:blip r:embed="rId2"/>
          <a:stretch>
            <a:fillRect/>
          </a:stretch>
        </p:blipFill>
        <p:spPr>
          <a:xfrm>
            <a:off x="1418664" y="1066800"/>
            <a:ext cx="6306672" cy="5187746"/>
          </a:xfrm>
          <a:prstGeom prst="rect">
            <a:avLst/>
          </a:prstGeom>
        </p:spPr>
      </p:pic>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22DE39E-37EA-8606-7527-7C1C6B7582B4}"/>
              </a:ext>
            </a:extLst>
          </p:cNvPr>
          <p:cNvPicPr>
            <a:picLocks noChangeAspect="1"/>
          </p:cNvPicPr>
          <p:nvPr/>
        </p:nvPicPr>
        <p:blipFill>
          <a:blip r:embed="rId2"/>
          <a:stretch>
            <a:fillRect/>
          </a:stretch>
        </p:blipFill>
        <p:spPr>
          <a:xfrm>
            <a:off x="173193" y="875021"/>
            <a:ext cx="6989607" cy="4916179"/>
          </a:xfrm>
          <a:prstGeom prst="rect">
            <a:avLst/>
          </a:prstGeom>
        </p:spPr>
      </p:pic>
      <p:sp>
        <p:nvSpPr>
          <p:cNvPr id="4" name="TextBox 3">
            <a:extLst>
              <a:ext uri="{FF2B5EF4-FFF2-40B4-BE49-F238E27FC236}">
                <a16:creationId xmlns:a16="http://schemas.microsoft.com/office/drawing/2014/main" id="{68CDBA0D-8F52-8B27-492E-D30AFF7AE2AB}"/>
              </a:ext>
            </a:extLst>
          </p:cNvPr>
          <p:cNvSpPr txBox="1"/>
          <p:nvPr/>
        </p:nvSpPr>
        <p:spPr>
          <a:xfrm>
            <a:off x="0" y="20548"/>
            <a:ext cx="9144000" cy="830997"/>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algn="just"/>
            <a:r>
              <a:rPr lang="en-US" sz="2400" b="1" dirty="0">
                <a:solidFill>
                  <a:schemeClr val="tx1"/>
                </a:solidFill>
              </a:rPr>
              <a:t>Write a C program to calculate the factorial of a number using recursion</a:t>
            </a:r>
          </a:p>
        </p:txBody>
      </p:sp>
      <p:grpSp>
        <p:nvGrpSpPr>
          <p:cNvPr id="10" name="Group 9">
            <a:extLst>
              <a:ext uri="{FF2B5EF4-FFF2-40B4-BE49-F238E27FC236}">
                <a16:creationId xmlns:a16="http://schemas.microsoft.com/office/drawing/2014/main" id="{DFB8E1FB-F3DA-2172-AAEA-1E7C6C5925D0}"/>
              </a:ext>
            </a:extLst>
          </p:cNvPr>
          <p:cNvGrpSpPr/>
          <p:nvPr/>
        </p:nvGrpSpPr>
        <p:grpSpPr>
          <a:xfrm>
            <a:off x="3429000" y="5690912"/>
            <a:ext cx="5444159" cy="1035509"/>
            <a:chOff x="3672443" y="4595454"/>
            <a:chExt cx="5444159" cy="1035509"/>
          </a:xfrm>
        </p:grpSpPr>
        <p:sp>
          <p:nvSpPr>
            <p:cNvPr id="7" name="TextBox 6">
              <a:extLst>
                <a:ext uri="{FF2B5EF4-FFF2-40B4-BE49-F238E27FC236}">
                  <a16:creationId xmlns:a16="http://schemas.microsoft.com/office/drawing/2014/main" id="{2CAB55EF-CB58-D9B8-D9AE-79E5B13B3AE6}"/>
                </a:ext>
              </a:extLst>
            </p:cNvPr>
            <p:cNvSpPr txBox="1"/>
            <p:nvPr/>
          </p:nvSpPr>
          <p:spPr>
            <a:xfrm>
              <a:off x="6019800" y="4595454"/>
              <a:ext cx="1676400" cy="381000"/>
            </a:xfrm>
            <a:prstGeom prst="rect">
              <a:avLst/>
            </a:prstGeom>
            <a:noFill/>
          </p:spPr>
          <p:txBody>
            <a:bodyPr wrap="square" rtlCol="0">
              <a:spAutoFit/>
            </a:bodyPr>
            <a:lstStyle/>
            <a:p>
              <a:pPr algn="ctr"/>
              <a:r>
                <a:rPr lang="en-IN" b="1" dirty="0"/>
                <a:t>OUTPUT:</a:t>
              </a:r>
            </a:p>
          </p:txBody>
        </p:sp>
        <p:pic>
          <p:nvPicPr>
            <p:cNvPr id="9" name="Picture 8">
              <a:extLst>
                <a:ext uri="{FF2B5EF4-FFF2-40B4-BE49-F238E27FC236}">
                  <a16:creationId xmlns:a16="http://schemas.microsoft.com/office/drawing/2014/main" id="{24397628-7750-201A-4D6E-92D44AC69901}"/>
                </a:ext>
              </a:extLst>
            </p:cNvPr>
            <p:cNvPicPr>
              <a:picLocks noChangeAspect="1"/>
            </p:cNvPicPr>
            <p:nvPr/>
          </p:nvPicPr>
          <p:blipFill>
            <a:blip r:embed="rId3"/>
            <a:stretch>
              <a:fillRect/>
            </a:stretch>
          </p:blipFill>
          <p:spPr>
            <a:xfrm>
              <a:off x="3672443" y="5011895"/>
              <a:ext cx="5444159" cy="619068"/>
            </a:xfrm>
            <a:prstGeom prst="rect">
              <a:avLst/>
            </a:prstGeom>
          </p:spPr>
        </p:pic>
      </p:grpSp>
    </p:spTree>
    <p:extLst>
      <p:ext uri="{BB962C8B-B14F-4D97-AF65-F5344CB8AC3E}">
        <p14:creationId xmlns:p14="http://schemas.microsoft.com/office/powerpoint/2010/main" val="267182334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AB4FD8D-7087-D955-4F3A-E39FE11483E6}"/>
              </a:ext>
            </a:extLst>
          </p:cNvPr>
          <p:cNvPicPr>
            <a:picLocks noChangeAspect="1"/>
          </p:cNvPicPr>
          <p:nvPr/>
        </p:nvPicPr>
        <p:blipFill>
          <a:blip r:embed="rId2"/>
          <a:stretch>
            <a:fillRect/>
          </a:stretch>
        </p:blipFill>
        <p:spPr>
          <a:xfrm>
            <a:off x="1295400" y="1371600"/>
            <a:ext cx="6404043" cy="2808616"/>
          </a:xfrm>
          <a:prstGeom prst="rect">
            <a:avLst/>
          </a:prstGeom>
        </p:spPr>
      </p:pic>
      <p:sp>
        <p:nvSpPr>
          <p:cNvPr id="4" name="TextBox 3">
            <a:extLst>
              <a:ext uri="{FF2B5EF4-FFF2-40B4-BE49-F238E27FC236}">
                <a16:creationId xmlns:a16="http://schemas.microsoft.com/office/drawing/2014/main" id="{90DD8267-955E-7D77-011D-FCBC98DBBD9D}"/>
              </a:ext>
            </a:extLst>
          </p:cNvPr>
          <p:cNvSpPr txBox="1"/>
          <p:nvPr/>
        </p:nvSpPr>
        <p:spPr>
          <a:xfrm>
            <a:off x="0" y="11721"/>
            <a:ext cx="9144000" cy="584775"/>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algn="ctr"/>
            <a:r>
              <a:rPr lang="en-US" sz="3200" b="1" dirty="0">
                <a:solidFill>
                  <a:schemeClr val="tx1"/>
                </a:solidFill>
              </a:rPr>
              <a:t>Working</a:t>
            </a:r>
          </a:p>
        </p:txBody>
      </p:sp>
      <p:pic>
        <p:nvPicPr>
          <p:cNvPr id="6" name="Picture 5">
            <a:extLst>
              <a:ext uri="{FF2B5EF4-FFF2-40B4-BE49-F238E27FC236}">
                <a16:creationId xmlns:a16="http://schemas.microsoft.com/office/drawing/2014/main" id="{AF3EA855-AAEF-8387-4950-9FD8659FE72F}"/>
              </a:ext>
            </a:extLst>
          </p:cNvPr>
          <p:cNvPicPr>
            <a:picLocks noChangeAspect="1"/>
          </p:cNvPicPr>
          <p:nvPr/>
        </p:nvPicPr>
        <p:blipFill>
          <a:blip r:embed="rId3"/>
          <a:stretch>
            <a:fillRect/>
          </a:stretch>
        </p:blipFill>
        <p:spPr>
          <a:xfrm>
            <a:off x="2467498" y="4876800"/>
            <a:ext cx="4209003" cy="844570"/>
          </a:xfrm>
          <a:prstGeom prst="rect">
            <a:avLst/>
          </a:prstGeom>
        </p:spPr>
      </p:pic>
    </p:spTree>
    <p:extLst>
      <p:ext uri="{BB962C8B-B14F-4D97-AF65-F5344CB8AC3E}">
        <p14:creationId xmlns:p14="http://schemas.microsoft.com/office/powerpoint/2010/main" val="192607593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8CDBA0D-8F52-8B27-492E-D30AFF7AE2AB}"/>
              </a:ext>
            </a:extLst>
          </p:cNvPr>
          <p:cNvSpPr txBox="1"/>
          <p:nvPr/>
        </p:nvSpPr>
        <p:spPr>
          <a:xfrm>
            <a:off x="0" y="20548"/>
            <a:ext cx="9144000" cy="461665"/>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algn="just"/>
            <a:r>
              <a:rPr lang="en-US" sz="2400" b="1" dirty="0">
                <a:solidFill>
                  <a:schemeClr val="tx1"/>
                </a:solidFill>
              </a:rPr>
              <a:t>Write a C program to find the nth term of the Fibonacci series.</a:t>
            </a:r>
          </a:p>
        </p:txBody>
      </p:sp>
      <p:pic>
        <p:nvPicPr>
          <p:cNvPr id="5" name="Picture 4">
            <a:extLst>
              <a:ext uri="{FF2B5EF4-FFF2-40B4-BE49-F238E27FC236}">
                <a16:creationId xmlns:a16="http://schemas.microsoft.com/office/drawing/2014/main" id="{AF386DE0-1BAC-C93B-1D1A-8C09C86AF2CD}"/>
              </a:ext>
            </a:extLst>
          </p:cNvPr>
          <p:cNvPicPr>
            <a:picLocks noChangeAspect="1"/>
          </p:cNvPicPr>
          <p:nvPr/>
        </p:nvPicPr>
        <p:blipFill>
          <a:blip r:embed="rId2"/>
          <a:stretch>
            <a:fillRect/>
          </a:stretch>
        </p:blipFill>
        <p:spPr>
          <a:xfrm>
            <a:off x="152400" y="482213"/>
            <a:ext cx="4800600" cy="6272659"/>
          </a:xfrm>
          <a:prstGeom prst="rect">
            <a:avLst/>
          </a:prstGeom>
        </p:spPr>
      </p:pic>
      <p:grpSp>
        <p:nvGrpSpPr>
          <p:cNvPr id="12" name="Group 11">
            <a:extLst>
              <a:ext uri="{FF2B5EF4-FFF2-40B4-BE49-F238E27FC236}">
                <a16:creationId xmlns:a16="http://schemas.microsoft.com/office/drawing/2014/main" id="{A7E85692-F8E6-B6CF-EAAD-0323C62E0F3D}"/>
              </a:ext>
            </a:extLst>
          </p:cNvPr>
          <p:cNvGrpSpPr/>
          <p:nvPr/>
        </p:nvGrpSpPr>
        <p:grpSpPr>
          <a:xfrm>
            <a:off x="5101975" y="5410200"/>
            <a:ext cx="3816326" cy="1180142"/>
            <a:chOff x="5175274" y="2438400"/>
            <a:chExt cx="3816326" cy="1180142"/>
          </a:xfrm>
        </p:grpSpPr>
        <p:pic>
          <p:nvPicPr>
            <p:cNvPr id="8" name="Picture 7">
              <a:extLst>
                <a:ext uri="{FF2B5EF4-FFF2-40B4-BE49-F238E27FC236}">
                  <a16:creationId xmlns:a16="http://schemas.microsoft.com/office/drawing/2014/main" id="{C4411A36-E140-B883-AB57-DF33387ACF8B}"/>
                </a:ext>
              </a:extLst>
            </p:cNvPr>
            <p:cNvPicPr>
              <a:picLocks noChangeAspect="1"/>
            </p:cNvPicPr>
            <p:nvPr/>
          </p:nvPicPr>
          <p:blipFill>
            <a:blip r:embed="rId3"/>
            <a:stretch>
              <a:fillRect/>
            </a:stretch>
          </p:blipFill>
          <p:spPr>
            <a:xfrm>
              <a:off x="5175274" y="2968955"/>
              <a:ext cx="3816326" cy="649587"/>
            </a:xfrm>
            <a:prstGeom prst="rect">
              <a:avLst/>
            </a:prstGeom>
          </p:spPr>
        </p:pic>
        <p:sp>
          <p:nvSpPr>
            <p:cNvPr id="11" name="TextBox 10">
              <a:extLst>
                <a:ext uri="{FF2B5EF4-FFF2-40B4-BE49-F238E27FC236}">
                  <a16:creationId xmlns:a16="http://schemas.microsoft.com/office/drawing/2014/main" id="{9A3CE55C-48C6-5C80-6706-51658763832F}"/>
                </a:ext>
              </a:extLst>
            </p:cNvPr>
            <p:cNvSpPr txBox="1"/>
            <p:nvPr/>
          </p:nvSpPr>
          <p:spPr>
            <a:xfrm>
              <a:off x="6245237" y="2438400"/>
              <a:ext cx="1676400" cy="381000"/>
            </a:xfrm>
            <a:prstGeom prst="rect">
              <a:avLst/>
            </a:prstGeom>
            <a:noFill/>
          </p:spPr>
          <p:txBody>
            <a:bodyPr wrap="square" rtlCol="0">
              <a:spAutoFit/>
            </a:bodyPr>
            <a:lstStyle/>
            <a:p>
              <a:pPr algn="ctr"/>
              <a:r>
                <a:rPr lang="en-IN" b="1" dirty="0"/>
                <a:t>OUTPUT:</a:t>
              </a:r>
            </a:p>
          </p:txBody>
        </p:sp>
      </p:grpSp>
    </p:spTree>
    <p:extLst>
      <p:ext uri="{BB962C8B-B14F-4D97-AF65-F5344CB8AC3E}">
        <p14:creationId xmlns:p14="http://schemas.microsoft.com/office/powerpoint/2010/main" val="320444297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56B36E-DEF6-08FD-61F4-F003DC220718}"/>
              </a:ext>
            </a:extLst>
          </p:cNvPr>
          <p:cNvSpPr txBox="1">
            <a:spLocks/>
          </p:cNvSpPr>
          <p:nvPr/>
        </p:nvSpPr>
        <p:spPr>
          <a:xfrm>
            <a:off x="0" y="0"/>
            <a:ext cx="8991600" cy="838200"/>
          </a:xfrm>
          <a:prstGeom prst="rect">
            <a:avLst/>
          </a:prstGeom>
        </p:spPr>
        <p:txBody>
          <a:bodyP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IN"/>
              <a:t>Fibonacci series using Recursion</a:t>
            </a:r>
            <a:endParaRPr lang="en-IN" dirty="0"/>
          </a:p>
        </p:txBody>
      </p:sp>
      <p:sp>
        <p:nvSpPr>
          <p:cNvPr id="3" name="TextBox 2">
            <a:extLst>
              <a:ext uri="{FF2B5EF4-FFF2-40B4-BE49-F238E27FC236}">
                <a16:creationId xmlns:a16="http://schemas.microsoft.com/office/drawing/2014/main" id="{4A6E70AA-F820-7EF6-12B0-BE83E61B8CB8}"/>
              </a:ext>
            </a:extLst>
          </p:cNvPr>
          <p:cNvSpPr txBox="1"/>
          <p:nvPr/>
        </p:nvSpPr>
        <p:spPr>
          <a:xfrm>
            <a:off x="762000" y="838200"/>
            <a:ext cx="7848600" cy="5940088"/>
          </a:xfrm>
          <a:prstGeom prst="rect">
            <a:avLst/>
          </a:prstGeom>
          <a:noFill/>
        </p:spPr>
        <p:txBody>
          <a:bodyPr wrap="square" rtlCol="0">
            <a:spAutoFit/>
          </a:bodyPr>
          <a:lstStyle/>
          <a:p>
            <a:r>
              <a:rPr lang="en-IN" sz="2000" dirty="0"/>
              <a:t>int fib(int </a:t>
            </a:r>
            <a:r>
              <a:rPr lang="en-IN" sz="2000" dirty="0" err="1"/>
              <a:t>num</a:t>
            </a:r>
            <a:r>
              <a:rPr lang="en-IN" sz="2000" dirty="0"/>
              <a:t>)</a:t>
            </a:r>
          </a:p>
          <a:p>
            <a:r>
              <a:rPr lang="en-IN" sz="2000" dirty="0"/>
              <a:t>{</a:t>
            </a:r>
          </a:p>
          <a:p>
            <a:r>
              <a:rPr lang="en-IN" sz="2000" dirty="0"/>
              <a:t>	if (</a:t>
            </a:r>
            <a:r>
              <a:rPr lang="en-IN" sz="2000" dirty="0" err="1"/>
              <a:t>num</a:t>
            </a:r>
            <a:r>
              <a:rPr lang="en-IN" sz="2000" dirty="0"/>
              <a:t>==1)</a:t>
            </a:r>
          </a:p>
          <a:p>
            <a:r>
              <a:rPr lang="en-IN" sz="2000" dirty="0"/>
              <a:t>		return 0;</a:t>
            </a:r>
          </a:p>
          <a:p>
            <a:r>
              <a:rPr lang="en-IN" sz="2000" dirty="0"/>
              <a:t>	else if (</a:t>
            </a:r>
            <a:r>
              <a:rPr lang="en-IN" sz="2000" dirty="0" err="1"/>
              <a:t>num</a:t>
            </a:r>
            <a:r>
              <a:rPr lang="en-IN" sz="2000" dirty="0"/>
              <a:t>==2 || </a:t>
            </a:r>
            <a:r>
              <a:rPr lang="en-IN" sz="2000" dirty="0" err="1"/>
              <a:t>num</a:t>
            </a:r>
            <a:r>
              <a:rPr lang="en-IN" sz="2000" dirty="0"/>
              <a:t>==3)</a:t>
            </a:r>
          </a:p>
          <a:p>
            <a:r>
              <a:rPr lang="en-IN" sz="2000" dirty="0"/>
              <a:t>		return 1;</a:t>
            </a:r>
          </a:p>
          <a:p>
            <a:r>
              <a:rPr lang="en-IN" sz="2000" dirty="0"/>
              <a:t>	else return(fib(num-1)+fib(num-2));</a:t>
            </a:r>
          </a:p>
          <a:p>
            <a:r>
              <a:rPr lang="en-IN" sz="2000" dirty="0"/>
              <a:t>}</a:t>
            </a:r>
          </a:p>
          <a:p>
            <a:endParaRPr lang="en-IN" sz="2000" dirty="0"/>
          </a:p>
          <a:p>
            <a:r>
              <a:rPr lang="en-IN" sz="2000" dirty="0"/>
              <a:t>int main()</a:t>
            </a:r>
          </a:p>
          <a:p>
            <a:r>
              <a:rPr lang="en-IN" sz="2000" dirty="0"/>
              <a:t>{</a:t>
            </a:r>
          </a:p>
          <a:p>
            <a:r>
              <a:rPr lang="en-IN" sz="2000" dirty="0"/>
              <a:t>	int </a:t>
            </a:r>
            <a:r>
              <a:rPr lang="en-IN" sz="2000" dirty="0" err="1"/>
              <a:t>limit,i</a:t>
            </a:r>
            <a:r>
              <a:rPr lang="en-IN" sz="2000" dirty="0"/>
              <a:t>;</a:t>
            </a:r>
          </a:p>
          <a:p>
            <a:r>
              <a:rPr lang="en-IN" sz="2000" dirty="0"/>
              <a:t>	</a:t>
            </a:r>
            <a:r>
              <a:rPr lang="en-IN" sz="2000" dirty="0" err="1"/>
              <a:t>printf</a:t>
            </a:r>
            <a:r>
              <a:rPr lang="en-IN" sz="2000" dirty="0"/>
              <a:t>(“Enter the limit”);</a:t>
            </a:r>
          </a:p>
          <a:p>
            <a:r>
              <a:rPr lang="en-IN" sz="2000" dirty="0"/>
              <a:t>	</a:t>
            </a:r>
            <a:r>
              <a:rPr lang="en-IN" sz="2000" dirty="0" err="1"/>
              <a:t>scanf</a:t>
            </a:r>
            <a:r>
              <a:rPr lang="en-IN" sz="2000" dirty="0"/>
              <a:t>(“%</a:t>
            </a:r>
            <a:r>
              <a:rPr lang="en-IN" sz="2000" dirty="0" err="1"/>
              <a:t>d”,&amp;limit</a:t>
            </a:r>
            <a:r>
              <a:rPr lang="en-IN" sz="2000" dirty="0"/>
              <a:t>);</a:t>
            </a:r>
          </a:p>
          <a:p>
            <a:r>
              <a:rPr lang="en-IN" sz="2000" dirty="0"/>
              <a:t>	for(</a:t>
            </a:r>
            <a:r>
              <a:rPr lang="en-IN" sz="2000" dirty="0" err="1"/>
              <a:t>i</a:t>
            </a:r>
            <a:r>
              <a:rPr lang="en-IN" sz="2000" dirty="0"/>
              <a:t>=1;i&lt;=</a:t>
            </a:r>
            <a:r>
              <a:rPr lang="en-IN" sz="2000" dirty="0" err="1"/>
              <a:t>limit;i</a:t>
            </a:r>
            <a:r>
              <a:rPr lang="en-IN" sz="2000" dirty="0"/>
              <a:t>++)</a:t>
            </a:r>
          </a:p>
          <a:p>
            <a:r>
              <a:rPr lang="en-IN" sz="2000" dirty="0"/>
              <a:t>	{</a:t>
            </a:r>
          </a:p>
          <a:p>
            <a:r>
              <a:rPr lang="en-IN" sz="2000" dirty="0"/>
              <a:t>		</a:t>
            </a:r>
            <a:r>
              <a:rPr lang="en-IN" sz="2000" dirty="0" err="1"/>
              <a:t>printf</a:t>
            </a:r>
            <a:r>
              <a:rPr lang="en-IN" sz="2000" dirty="0"/>
              <a:t>(“\</a:t>
            </a:r>
            <a:r>
              <a:rPr lang="en-IN" sz="2000" dirty="0" err="1"/>
              <a:t>n%d</a:t>
            </a:r>
            <a:r>
              <a:rPr lang="en-IN" sz="2000" dirty="0"/>
              <a:t>\n”, fib(</a:t>
            </a:r>
            <a:r>
              <a:rPr lang="en-IN" sz="2000" dirty="0" err="1"/>
              <a:t>i</a:t>
            </a:r>
            <a:r>
              <a:rPr lang="en-IN" sz="2000" dirty="0"/>
              <a:t>));</a:t>
            </a:r>
          </a:p>
          <a:p>
            <a:r>
              <a:rPr lang="en-IN" sz="2000" dirty="0"/>
              <a:t>	}</a:t>
            </a:r>
          </a:p>
          <a:p>
            <a:r>
              <a:rPr lang="en-IN" sz="2000" dirty="0"/>
              <a:t>}</a:t>
            </a:r>
          </a:p>
        </p:txBody>
      </p:sp>
    </p:spTree>
    <p:extLst>
      <p:ext uri="{BB962C8B-B14F-4D97-AF65-F5344CB8AC3E}">
        <p14:creationId xmlns:p14="http://schemas.microsoft.com/office/powerpoint/2010/main" val="23403176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1030458"/>
            <a:ext cx="8458200" cy="5482884"/>
          </a:xfrm>
        </p:spPr>
        <p:txBody>
          <a:bodyPr>
            <a:normAutofit fontScale="92500"/>
          </a:bodyPr>
          <a:lstStyle/>
          <a:p>
            <a:pPr algn="just"/>
            <a:r>
              <a:rPr lang="en-US" sz="2800" dirty="0"/>
              <a:t>When a function is called, the calling function has to pass some values to the called functions.</a:t>
            </a:r>
          </a:p>
          <a:p>
            <a:pPr algn="just"/>
            <a:r>
              <a:rPr lang="en-US" sz="2800" dirty="0"/>
              <a:t>There are </a:t>
            </a:r>
            <a:r>
              <a:rPr lang="en-US" sz="2800" dirty="0">
                <a:solidFill>
                  <a:srgbClr val="C00000"/>
                </a:solidFill>
              </a:rPr>
              <a:t>two</a:t>
            </a:r>
            <a:r>
              <a:rPr lang="en-US" sz="2800" dirty="0"/>
              <a:t> ways by which we can pass the parameters to the functions:</a:t>
            </a:r>
          </a:p>
          <a:p>
            <a:pPr marL="0" indent="0" algn="just">
              <a:buNone/>
            </a:pPr>
            <a:r>
              <a:rPr lang="en-US" sz="2800" b="1" dirty="0">
                <a:solidFill>
                  <a:srgbClr val="C00000"/>
                </a:solidFill>
              </a:rPr>
              <a:t>1. Call by value</a:t>
            </a:r>
          </a:p>
          <a:p>
            <a:pPr algn="just"/>
            <a:r>
              <a:rPr lang="en-US" sz="2800" dirty="0"/>
              <a:t>Here the </a:t>
            </a:r>
            <a:r>
              <a:rPr lang="en-US" sz="2800" dirty="0">
                <a:solidFill>
                  <a:srgbClr val="C00000"/>
                </a:solidFill>
              </a:rPr>
              <a:t>values</a:t>
            </a:r>
            <a:r>
              <a:rPr lang="en-US" sz="2800" dirty="0"/>
              <a:t> of the variables are passed by the calling function to the called function.</a:t>
            </a:r>
          </a:p>
          <a:p>
            <a:pPr algn="just"/>
            <a:r>
              <a:rPr lang="en-US" sz="2800" dirty="0"/>
              <a:t>Any modifications to the </a:t>
            </a:r>
            <a:r>
              <a:rPr lang="en-US" sz="2800" dirty="0">
                <a:solidFill>
                  <a:srgbClr val="C00000"/>
                </a:solidFill>
              </a:rPr>
              <a:t>formal parameter </a:t>
            </a:r>
            <a:r>
              <a:rPr lang="en-US" sz="2800" dirty="0"/>
              <a:t>variable inside the called function or method </a:t>
            </a:r>
            <a:r>
              <a:rPr lang="en-US" sz="2800" dirty="0">
                <a:solidFill>
                  <a:srgbClr val="C00000"/>
                </a:solidFill>
              </a:rPr>
              <a:t>will not </a:t>
            </a:r>
            <a:r>
              <a:rPr lang="en-US" sz="2800" dirty="0"/>
              <a:t>be reflected in the </a:t>
            </a:r>
            <a:r>
              <a:rPr lang="en-US" sz="2800" dirty="0">
                <a:solidFill>
                  <a:srgbClr val="C00000"/>
                </a:solidFill>
              </a:rPr>
              <a:t>actual parameter </a:t>
            </a:r>
            <a:r>
              <a:rPr lang="en-US" sz="2800" dirty="0"/>
              <a:t>in the calling environment</a:t>
            </a:r>
          </a:p>
          <a:p>
            <a:pPr algn="just"/>
            <a:r>
              <a:rPr lang="en-US" sz="2800" dirty="0"/>
              <a:t>This happens as all the changes are made on the </a:t>
            </a:r>
            <a:r>
              <a:rPr lang="en-US" sz="2800" dirty="0">
                <a:solidFill>
                  <a:srgbClr val="C00000"/>
                </a:solidFill>
              </a:rPr>
              <a:t>copy</a:t>
            </a:r>
            <a:r>
              <a:rPr lang="en-US" sz="2800" dirty="0"/>
              <a:t> of the variables and not on the </a:t>
            </a:r>
            <a:r>
              <a:rPr lang="en-US" sz="2800" dirty="0">
                <a:solidFill>
                  <a:srgbClr val="C00000"/>
                </a:solidFill>
              </a:rPr>
              <a:t>actual</a:t>
            </a:r>
            <a:r>
              <a:rPr lang="en-US" sz="2800" dirty="0"/>
              <a:t> ones.</a:t>
            </a:r>
          </a:p>
        </p:txBody>
      </p:sp>
      <p:sp>
        <p:nvSpPr>
          <p:cNvPr id="4" name="TextBox 3"/>
          <p:cNvSpPr txBox="1"/>
          <p:nvPr/>
        </p:nvSpPr>
        <p:spPr>
          <a:xfrm>
            <a:off x="0" y="39856"/>
            <a:ext cx="9144000" cy="646331"/>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algn="ctr"/>
            <a:r>
              <a:rPr lang="en-US" sz="3600" b="1" dirty="0"/>
              <a:t>Passing Parameters in Functions</a:t>
            </a:r>
            <a:endParaRPr lang="en-US" sz="3600" b="1" dirty="0">
              <a:solidFill>
                <a:schemeClr val="tx1"/>
              </a:solidFill>
            </a:endParaRPr>
          </a:p>
        </p:txBody>
      </p:sp>
    </p:spTree>
    <p:extLst>
      <p:ext uri="{BB962C8B-B14F-4D97-AF65-F5344CB8AC3E}">
        <p14:creationId xmlns:p14="http://schemas.microsoft.com/office/powerpoint/2010/main" val="31856302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9E9F743-7018-0501-7722-C13F259179D6}"/>
              </a:ext>
            </a:extLst>
          </p:cNvPr>
          <p:cNvSpPr>
            <a:spLocks noGrp="1"/>
          </p:cNvSpPr>
          <p:nvPr>
            <p:ph idx="1"/>
          </p:nvPr>
        </p:nvSpPr>
        <p:spPr>
          <a:xfrm>
            <a:off x="457200" y="381000"/>
            <a:ext cx="8229600" cy="5897563"/>
          </a:xfrm>
        </p:spPr>
        <p:txBody>
          <a:bodyPr/>
          <a:lstStyle/>
          <a:p>
            <a:pPr marL="0" indent="0" algn="just">
              <a:buNone/>
            </a:pPr>
            <a:r>
              <a:rPr lang="en-IN" b="1" dirty="0">
                <a:solidFill>
                  <a:srgbClr val="C00000"/>
                </a:solidFill>
              </a:rPr>
              <a:t>Points on Call by Value</a:t>
            </a:r>
          </a:p>
          <a:p>
            <a:pPr algn="just"/>
            <a:r>
              <a:rPr lang="en-IN" dirty="0"/>
              <a:t>When arguments are passed by value, the called function creates new variables of the same data type as the arguments passed to it</a:t>
            </a:r>
          </a:p>
          <a:p>
            <a:pPr algn="just"/>
            <a:r>
              <a:rPr lang="en-IN" dirty="0"/>
              <a:t>The values of the arguments passed by the function are copied into the newly created variables</a:t>
            </a:r>
          </a:p>
          <a:p>
            <a:pPr algn="just"/>
            <a:r>
              <a:rPr lang="en-IN" dirty="0"/>
              <a:t>Values of the variables in the calling functions remain unaffected when the arguments are passed using call by value</a:t>
            </a:r>
          </a:p>
        </p:txBody>
      </p:sp>
    </p:spTree>
    <p:extLst>
      <p:ext uri="{BB962C8B-B14F-4D97-AF65-F5344CB8AC3E}">
        <p14:creationId xmlns:p14="http://schemas.microsoft.com/office/powerpoint/2010/main" val="18960447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452F761-2F7D-052D-78FD-DD4DD67945F7}"/>
              </a:ext>
            </a:extLst>
          </p:cNvPr>
          <p:cNvPicPr>
            <a:picLocks noChangeAspect="1"/>
          </p:cNvPicPr>
          <p:nvPr/>
        </p:nvPicPr>
        <p:blipFill>
          <a:blip r:embed="rId2"/>
          <a:stretch>
            <a:fillRect/>
          </a:stretch>
        </p:blipFill>
        <p:spPr>
          <a:xfrm>
            <a:off x="228600" y="228600"/>
            <a:ext cx="6540636" cy="5429666"/>
          </a:xfrm>
          <a:prstGeom prst="rect">
            <a:avLst/>
          </a:prstGeom>
        </p:spPr>
      </p:pic>
      <p:pic>
        <p:nvPicPr>
          <p:cNvPr id="7" name="Picture 6">
            <a:extLst>
              <a:ext uri="{FF2B5EF4-FFF2-40B4-BE49-F238E27FC236}">
                <a16:creationId xmlns:a16="http://schemas.microsoft.com/office/drawing/2014/main" id="{5FBF35B1-2C21-D2E5-DB78-C837E8373ADC}"/>
              </a:ext>
            </a:extLst>
          </p:cNvPr>
          <p:cNvPicPr>
            <a:picLocks noChangeAspect="1"/>
          </p:cNvPicPr>
          <p:nvPr/>
        </p:nvPicPr>
        <p:blipFill>
          <a:blip r:embed="rId3"/>
          <a:stretch>
            <a:fillRect/>
          </a:stretch>
        </p:blipFill>
        <p:spPr>
          <a:xfrm>
            <a:off x="3920956" y="5410200"/>
            <a:ext cx="4550134" cy="1283169"/>
          </a:xfrm>
          <a:prstGeom prst="rect">
            <a:avLst/>
          </a:prstGeom>
        </p:spPr>
      </p:pic>
    </p:spTree>
    <p:extLst>
      <p:ext uri="{BB962C8B-B14F-4D97-AF65-F5344CB8AC3E}">
        <p14:creationId xmlns:p14="http://schemas.microsoft.com/office/powerpoint/2010/main" val="8467847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D8798AB-DE23-4BFD-0392-839A786E99A5}"/>
              </a:ext>
            </a:extLst>
          </p:cNvPr>
          <p:cNvSpPr>
            <a:spLocks noGrp="1"/>
          </p:cNvSpPr>
          <p:nvPr>
            <p:ph idx="1"/>
          </p:nvPr>
        </p:nvSpPr>
        <p:spPr>
          <a:xfrm>
            <a:off x="457200" y="228600"/>
            <a:ext cx="8229600" cy="6248400"/>
          </a:xfrm>
        </p:spPr>
        <p:txBody>
          <a:bodyPr>
            <a:normAutofit fontScale="77500" lnSpcReduction="20000"/>
          </a:bodyPr>
          <a:lstStyle/>
          <a:p>
            <a:pPr marL="0" indent="0">
              <a:lnSpc>
                <a:spcPct val="220000"/>
              </a:lnSpc>
              <a:buNone/>
            </a:pPr>
            <a:r>
              <a:rPr lang="en-US" b="1" dirty="0">
                <a:solidFill>
                  <a:srgbClr val="C00000"/>
                </a:solidFill>
              </a:rPr>
              <a:t>2. Call by reference</a:t>
            </a:r>
          </a:p>
          <a:p>
            <a:pPr algn="just">
              <a:lnSpc>
                <a:spcPct val="170000"/>
              </a:lnSpc>
            </a:pPr>
            <a:r>
              <a:rPr lang="en-US" dirty="0"/>
              <a:t>Here, the </a:t>
            </a:r>
            <a:r>
              <a:rPr lang="en-US" dirty="0">
                <a:solidFill>
                  <a:srgbClr val="C00000"/>
                </a:solidFill>
              </a:rPr>
              <a:t>address</a:t>
            </a:r>
            <a:r>
              <a:rPr lang="en-US" dirty="0"/>
              <a:t> of the variables are passed by the calling function to the called function.</a:t>
            </a:r>
          </a:p>
          <a:p>
            <a:pPr algn="just">
              <a:lnSpc>
                <a:spcPct val="170000"/>
              </a:lnSpc>
            </a:pPr>
            <a:r>
              <a:rPr lang="en-US" dirty="0"/>
              <a:t>The address which is used inside the function is used to access the </a:t>
            </a:r>
            <a:r>
              <a:rPr lang="en-US" dirty="0">
                <a:solidFill>
                  <a:srgbClr val="C00000"/>
                </a:solidFill>
              </a:rPr>
              <a:t>actual argument </a:t>
            </a:r>
            <a:r>
              <a:rPr lang="en-US" dirty="0"/>
              <a:t>used in the call.</a:t>
            </a:r>
          </a:p>
          <a:p>
            <a:pPr algn="just">
              <a:lnSpc>
                <a:spcPct val="170000"/>
              </a:lnSpc>
            </a:pPr>
            <a:r>
              <a:rPr lang="en-US" dirty="0"/>
              <a:t>If there are any </a:t>
            </a:r>
            <a:r>
              <a:rPr lang="en-US" dirty="0">
                <a:solidFill>
                  <a:srgbClr val="C00000"/>
                </a:solidFill>
              </a:rPr>
              <a:t>changes</a:t>
            </a:r>
            <a:r>
              <a:rPr lang="en-US" dirty="0"/>
              <a:t> made in the </a:t>
            </a:r>
            <a:r>
              <a:rPr lang="en-US" dirty="0">
                <a:solidFill>
                  <a:srgbClr val="C00000"/>
                </a:solidFill>
              </a:rPr>
              <a:t>parameters</a:t>
            </a:r>
            <a:r>
              <a:rPr lang="en-US" dirty="0"/>
              <a:t>, they </a:t>
            </a:r>
            <a:r>
              <a:rPr lang="en-US" dirty="0">
                <a:solidFill>
                  <a:srgbClr val="C00000"/>
                </a:solidFill>
              </a:rPr>
              <a:t>affect the passed argument</a:t>
            </a:r>
            <a:r>
              <a:rPr lang="en-US" dirty="0"/>
              <a:t>.</a:t>
            </a:r>
          </a:p>
          <a:p>
            <a:pPr algn="just">
              <a:lnSpc>
                <a:spcPct val="170000"/>
              </a:lnSpc>
            </a:pPr>
            <a:r>
              <a:rPr lang="en-US" dirty="0"/>
              <a:t>For passing a value to the reference, the argument </a:t>
            </a:r>
            <a:r>
              <a:rPr lang="en-US" dirty="0">
                <a:solidFill>
                  <a:srgbClr val="C00000"/>
                </a:solidFill>
              </a:rPr>
              <a:t>pointers</a:t>
            </a:r>
            <a:r>
              <a:rPr lang="en-US" dirty="0"/>
              <a:t> are passed to the functions just like any other value.</a:t>
            </a:r>
            <a:endParaRPr lang="en-IN" dirty="0"/>
          </a:p>
        </p:txBody>
      </p:sp>
    </p:spTree>
    <p:extLst>
      <p:ext uri="{BB962C8B-B14F-4D97-AF65-F5344CB8AC3E}">
        <p14:creationId xmlns:p14="http://schemas.microsoft.com/office/powerpoint/2010/main" val="28556412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F3763CA-04F1-E835-B007-897B86EDE542}"/>
              </a:ext>
            </a:extLst>
          </p:cNvPr>
          <p:cNvSpPr>
            <a:spLocks noGrp="1"/>
          </p:cNvSpPr>
          <p:nvPr>
            <p:ph idx="1"/>
          </p:nvPr>
        </p:nvSpPr>
        <p:spPr>
          <a:xfrm>
            <a:off x="457200" y="685800"/>
            <a:ext cx="8229600" cy="5440363"/>
          </a:xfrm>
        </p:spPr>
        <p:txBody>
          <a:bodyPr/>
          <a:lstStyle/>
          <a:p>
            <a:pPr algn="just"/>
            <a:r>
              <a:rPr lang="en-IN" dirty="0"/>
              <a:t>To indicate that an argument is passed using call by reference, an ampersand sign(&amp;) is placed after the type in the parameter list</a:t>
            </a:r>
          </a:p>
          <a:p>
            <a:pPr algn="just"/>
            <a:r>
              <a:rPr lang="en-IN" dirty="0"/>
              <a:t>In the call by reference, a function receives a reference/address to the argument rather than a copy of its value</a:t>
            </a:r>
          </a:p>
          <a:p>
            <a:pPr algn="just"/>
            <a:r>
              <a:rPr lang="en-IN" dirty="0"/>
              <a:t>Hence, when the function modifies the value of the variable and that change will be reflected in the calling function as well</a:t>
            </a:r>
          </a:p>
        </p:txBody>
      </p:sp>
    </p:spTree>
    <p:extLst>
      <p:ext uri="{BB962C8B-B14F-4D97-AF65-F5344CB8AC3E}">
        <p14:creationId xmlns:p14="http://schemas.microsoft.com/office/powerpoint/2010/main" val="40309753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5A33D1C-3063-5512-7C74-995169F5D2D1}"/>
              </a:ext>
            </a:extLst>
          </p:cNvPr>
          <p:cNvPicPr>
            <a:picLocks noChangeAspect="1"/>
          </p:cNvPicPr>
          <p:nvPr/>
        </p:nvPicPr>
        <p:blipFill>
          <a:blip r:embed="rId2"/>
          <a:stretch>
            <a:fillRect/>
          </a:stretch>
        </p:blipFill>
        <p:spPr>
          <a:xfrm>
            <a:off x="264652" y="221647"/>
            <a:ext cx="7050547" cy="5460461"/>
          </a:xfrm>
          <a:prstGeom prst="rect">
            <a:avLst/>
          </a:prstGeom>
        </p:spPr>
      </p:pic>
      <p:pic>
        <p:nvPicPr>
          <p:cNvPr id="7" name="Picture 6">
            <a:extLst>
              <a:ext uri="{FF2B5EF4-FFF2-40B4-BE49-F238E27FC236}">
                <a16:creationId xmlns:a16="http://schemas.microsoft.com/office/drawing/2014/main" id="{BFCCAD84-87F6-7F89-B666-A196EBF115FE}"/>
              </a:ext>
            </a:extLst>
          </p:cNvPr>
          <p:cNvPicPr>
            <a:picLocks noChangeAspect="1"/>
          </p:cNvPicPr>
          <p:nvPr/>
        </p:nvPicPr>
        <p:blipFill>
          <a:blip r:embed="rId3"/>
          <a:stretch>
            <a:fillRect/>
          </a:stretch>
        </p:blipFill>
        <p:spPr>
          <a:xfrm>
            <a:off x="4174064" y="5486400"/>
            <a:ext cx="4694153" cy="1380161"/>
          </a:xfrm>
          <a:prstGeom prst="rect">
            <a:avLst/>
          </a:prstGeom>
        </p:spPr>
      </p:pic>
    </p:spTree>
    <p:extLst>
      <p:ext uri="{BB962C8B-B14F-4D97-AF65-F5344CB8AC3E}">
        <p14:creationId xmlns:p14="http://schemas.microsoft.com/office/powerpoint/2010/main" val="220915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39856"/>
            <a:ext cx="9144000" cy="646331"/>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algn="ctr"/>
            <a:r>
              <a:rPr lang="en-US" sz="3600" b="1" dirty="0">
                <a:solidFill>
                  <a:schemeClr val="tx1"/>
                </a:solidFill>
              </a:rPr>
              <a:t>Categories of user defined functions</a:t>
            </a:r>
          </a:p>
        </p:txBody>
      </p:sp>
      <p:sp>
        <p:nvSpPr>
          <p:cNvPr id="3" name="TextBox 2"/>
          <p:cNvSpPr txBox="1"/>
          <p:nvPr/>
        </p:nvSpPr>
        <p:spPr>
          <a:xfrm>
            <a:off x="98476" y="762000"/>
            <a:ext cx="8915400" cy="1785104"/>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just">
              <a:buFont typeface="Wingdings" pitchFamily="2" charset="2"/>
              <a:buChar char="v"/>
            </a:pPr>
            <a:r>
              <a:rPr lang="en-US" sz="2200" dirty="0"/>
              <a:t> Functions either return a value or they may not. Functions that don’t return a value are known as void functions.</a:t>
            </a:r>
          </a:p>
          <a:p>
            <a:pPr algn="just">
              <a:buFont typeface="Wingdings" pitchFamily="2" charset="2"/>
              <a:buChar char="v"/>
            </a:pPr>
            <a:r>
              <a:rPr lang="en-US" sz="2200" dirty="0"/>
              <a:t> Some functions may have parameters and some may not.</a:t>
            </a:r>
          </a:p>
          <a:p>
            <a:pPr algn="just">
              <a:buFont typeface="Wingdings" pitchFamily="2" charset="2"/>
              <a:buChar char="v"/>
            </a:pPr>
            <a:r>
              <a:rPr lang="en-US" sz="2200" dirty="0"/>
              <a:t> Combining return types and parameters result in four different categories of user defined functions as given below</a:t>
            </a:r>
          </a:p>
        </p:txBody>
      </p:sp>
      <p:pic>
        <p:nvPicPr>
          <p:cNvPr id="5" name="Picture 2"/>
          <p:cNvPicPr>
            <a:picLocks noChangeAspect="1" noChangeArrowheads="1"/>
          </p:cNvPicPr>
          <p:nvPr/>
        </p:nvPicPr>
        <p:blipFill>
          <a:blip r:embed="rId2" cstate="print"/>
          <a:srcRect/>
          <a:stretch>
            <a:fillRect/>
          </a:stretch>
        </p:blipFill>
        <p:spPr bwMode="auto">
          <a:xfrm>
            <a:off x="76200" y="2590800"/>
            <a:ext cx="1074016" cy="1019908"/>
          </a:xfrm>
          <a:prstGeom prst="rect">
            <a:avLst/>
          </a:prstGeom>
          <a:noFill/>
          <a:ln w="9525">
            <a:noFill/>
            <a:miter lim="800000"/>
            <a:headEnd/>
            <a:tailEnd/>
          </a:ln>
          <a:effectLst/>
        </p:spPr>
      </p:pic>
      <p:pic>
        <p:nvPicPr>
          <p:cNvPr id="22531" name="Picture 3"/>
          <p:cNvPicPr>
            <a:picLocks noChangeAspect="1" noChangeArrowheads="1"/>
          </p:cNvPicPr>
          <p:nvPr/>
        </p:nvPicPr>
        <p:blipFill>
          <a:blip r:embed="rId3" cstate="print"/>
          <a:srcRect/>
          <a:stretch>
            <a:fillRect/>
          </a:stretch>
        </p:blipFill>
        <p:spPr bwMode="auto">
          <a:xfrm>
            <a:off x="141653" y="3684625"/>
            <a:ext cx="963256" cy="943648"/>
          </a:xfrm>
          <a:prstGeom prst="rect">
            <a:avLst/>
          </a:prstGeom>
          <a:noFill/>
          <a:ln w="9525">
            <a:noFill/>
            <a:miter lim="800000"/>
            <a:headEnd/>
            <a:tailEnd/>
          </a:ln>
          <a:effectLst/>
        </p:spPr>
      </p:pic>
      <p:pic>
        <p:nvPicPr>
          <p:cNvPr id="22532" name="Picture 4"/>
          <p:cNvPicPr>
            <a:picLocks noChangeAspect="1" noChangeArrowheads="1"/>
          </p:cNvPicPr>
          <p:nvPr/>
        </p:nvPicPr>
        <p:blipFill>
          <a:blip r:embed="rId4" cstate="print"/>
          <a:srcRect/>
          <a:stretch>
            <a:fillRect/>
          </a:stretch>
        </p:blipFill>
        <p:spPr bwMode="auto">
          <a:xfrm>
            <a:off x="132868" y="4752532"/>
            <a:ext cx="954270" cy="987082"/>
          </a:xfrm>
          <a:prstGeom prst="rect">
            <a:avLst/>
          </a:prstGeom>
          <a:noFill/>
          <a:ln w="9525">
            <a:noFill/>
            <a:miter lim="800000"/>
            <a:headEnd/>
            <a:tailEnd/>
          </a:ln>
          <a:effectLst/>
        </p:spPr>
      </p:pic>
      <p:pic>
        <p:nvPicPr>
          <p:cNvPr id="22533" name="Picture 5"/>
          <p:cNvPicPr>
            <a:picLocks noChangeAspect="1" noChangeArrowheads="1"/>
          </p:cNvPicPr>
          <p:nvPr/>
        </p:nvPicPr>
        <p:blipFill>
          <a:blip r:embed="rId5" cstate="print"/>
          <a:srcRect/>
          <a:stretch>
            <a:fillRect/>
          </a:stretch>
        </p:blipFill>
        <p:spPr bwMode="auto">
          <a:xfrm>
            <a:off x="169284" y="5874020"/>
            <a:ext cx="930340" cy="919918"/>
          </a:xfrm>
          <a:prstGeom prst="rect">
            <a:avLst/>
          </a:prstGeom>
          <a:noFill/>
          <a:ln w="9525">
            <a:noFill/>
            <a:miter lim="800000"/>
            <a:headEnd/>
            <a:tailEnd/>
          </a:ln>
          <a:effectLst/>
        </p:spPr>
      </p:pic>
      <p:sp>
        <p:nvSpPr>
          <p:cNvPr id="9" name="TextBox 8"/>
          <p:cNvSpPr txBox="1"/>
          <p:nvPr/>
        </p:nvSpPr>
        <p:spPr>
          <a:xfrm>
            <a:off x="1154720" y="2813540"/>
            <a:ext cx="5334000" cy="523220"/>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r>
              <a:rPr lang="en-US" sz="2800" dirty="0"/>
              <a:t>void functions without parameters</a:t>
            </a:r>
          </a:p>
        </p:txBody>
      </p:sp>
      <p:sp>
        <p:nvSpPr>
          <p:cNvPr id="11" name="TextBox 10"/>
          <p:cNvSpPr txBox="1"/>
          <p:nvPr/>
        </p:nvSpPr>
        <p:spPr>
          <a:xfrm>
            <a:off x="1114864" y="3898728"/>
            <a:ext cx="5334000" cy="523220"/>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r>
              <a:rPr lang="en-US" sz="2800" dirty="0"/>
              <a:t>void functions with parameters</a:t>
            </a:r>
          </a:p>
        </p:txBody>
      </p:sp>
      <p:sp>
        <p:nvSpPr>
          <p:cNvPr id="12" name="TextBox 11"/>
          <p:cNvSpPr txBox="1"/>
          <p:nvPr/>
        </p:nvSpPr>
        <p:spPr>
          <a:xfrm>
            <a:off x="1148860" y="4975276"/>
            <a:ext cx="5909604" cy="523220"/>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r>
              <a:rPr lang="en-US" sz="2800" dirty="0"/>
              <a:t>Non-void functions without parameters</a:t>
            </a:r>
          </a:p>
        </p:txBody>
      </p:sp>
      <p:sp>
        <p:nvSpPr>
          <p:cNvPr id="13" name="TextBox 12"/>
          <p:cNvSpPr txBox="1"/>
          <p:nvPr/>
        </p:nvSpPr>
        <p:spPr>
          <a:xfrm>
            <a:off x="1114864" y="6052256"/>
            <a:ext cx="6019800" cy="523220"/>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r>
              <a:rPr lang="en-US" sz="2800" dirty="0"/>
              <a:t>Non-Void </a:t>
            </a:r>
            <a:r>
              <a:rPr lang="en-US" sz="2800"/>
              <a:t>functions with </a:t>
            </a:r>
            <a:r>
              <a:rPr lang="en-US" sz="2800" dirty="0"/>
              <a:t>parameters</a:t>
            </a:r>
          </a:p>
        </p:txBody>
      </p:sp>
      <p:sp>
        <p:nvSpPr>
          <p:cNvPr id="15" name="TextBox 14"/>
          <p:cNvSpPr txBox="1"/>
          <p:nvPr/>
        </p:nvSpPr>
        <p:spPr>
          <a:xfrm>
            <a:off x="6525064" y="2610728"/>
            <a:ext cx="2590800" cy="2308324"/>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just"/>
            <a:r>
              <a:rPr lang="en-US" dirty="0"/>
              <a:t>void functions don’t return any value to the calling function.</a:t>
            </a:r>
          </a:p>
          <a:p>
            <a:r>
              <a:rPr lang="en-US" dirty="0"/>
              <a:t>Non-void functions return one value per call.</a:t>
            </a:r>
          </a:p>
          <a:p>
            <a:pPr algn="just"/>
            <a:r>
              <a:rPr lang="en-US" dirty="0"/>
              <a:t>Non void meaning other than void like </a:t>
            </a:r>
            <a:r>
              <a:rPr lang="en-US" dirty="0" err="1"/>
              <a:t>int</a:t>
            </a:r>
            <a:r>
              <a:rPr lang="en-US" dirty="0"/>
              <a:t>, float, double, char etc,.</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36344" y="28136"/>
            <a:ext cx="6412520" cy="1019908"/>
            <a:chOff x="36344" y="28136"/>
            <a:chExt cx="6412520" cy="1019908"/>
          </a:xfrm>
        </p:grpSpPr>
        <p:pic>
          <p:nvPicPr>
            <p:cNvPr id="2" name="Picture 2"/>
            <p:cNvPicPr>
              <a:picLocks noChangeAspect="1" noChangeArrowheads="1"/>
            </p:cNvPicPr>
            <p:nvPr/>
          </p:nvPicPr>
          <p:blipFill>
            <a:blip r:embed="rId2" cstate="print"/>
            <a:srcRect/>
            <a:stretch>
              <a:fillRect/>
            </a:stretch>
          </p:blipFill>
          <p:spPr bwMode="auto">
            <a:xfrm>
              <a:off x="36344" y="28136"/>
              <a:ext cx="1074016" cy="1019908"/>
            </a:xfrm>
            <a:prstGeom prst="rect">
              <a:avLst/>
            </a:prstGeom>
            <a:noFill/>
            <a:ln w="9525">
              <a:noFill/>
              <a:miter lim="800000"/>
              <a:headEnd/>
              <a:tailEnd/>
            </a:ln>
            <a:effectLst/>
          </p:spPr>
        </p:pic>
        <p:sp>
          <p:nvSpPr>
            <p:cNvPr id="3" name="TextBox 2"/>
            <p:cNvSpPr txBox="1"/>
            <p:nvPr/>
          </p:nvSpPr>
          <p:spPr>
            <a:xfrm>
              <a:off x="1114864" y="250876"/>
              <a:ext cx="5334000" cy="523220"/>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r>
                <a:rPr lang="en-US" sz="2800" dirty="0"/>
                <a:t>void functions without parameters</a:t>
              </a:r>
            </a:p>
          </p:txBody>
        </p:sp>
      </p:grpSp>
      <p:pic>
        <p:nvPicPr>
          <p:cNvPr id="23554" name="Picture 2"/>
          <p:cNvPicPr>
            <a:picLocks noChangeAspect="1" noChangeArrowheads="1"/>
          </p:cNvPicPr>
          <p:nvPr/>
        </p:nvPicPr>
        <p:blipFill>
          <a:blip r:embed="rId3"/>
          <a:srcRect/>
          <a:stretch>
            <a:fillRect/>
          </a:stretch>
        </p:blipFill>
        <p:spPr bwMode="auto">
          <a:xfrm>
            <a:off x="1752600" y="2349304"/>
            <a:ext cx="5902292" cy="4508696"/>
          </a:xfrm>
          <a:prstGeom prst="rect">
            <a:avLst/>
          </a:prstGeom>
          <a:ln>
            <a:noFill/>
          </a:ln>
          <a:effectLst>
            <a:outerShdw blurRad="292100" dist="139700" dir="2700000" algn="tl" rotWithShape="0">
              <a:srgbClr val="333333">
                <a:alpha val="65000"/>
              </a:srgbClr>
            </a:outerShdw>
          </a:effectLst>
        </p:spPr>
      </p:pic>
      <p:sp>
        <p:nvSpPr>
          <p:cNvPr id="6" name="TextBox 5"/>
          <p:cNvSpPr txBox="1"/>
          <p:nvPr/>
        </p:nvSpPr>
        <p:spPr>
          <a:xfrm>
            <a:off x="228600" y="999972"/>
            <a:ext cx="8534400" cy="1323439"/>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just"/>
            <a:r>
              <a:rPr lang="en-US" sz="2000" dirty="0"/>
              <a:t>In this category there is no data transfer from calling function to the called function and called function to calling function. Only control is transferred from calling function to called function and back from called to calling function</a:t>
            </a:r>
            <a:r>
              <a:rPr lang="en-US" dirty="0"/>
              <a:t>. Also known as function without arguments and without return value.</a:t>
            </a:r>
          </a:p>
        </p:txBody>
      </p:sp>
      <p:grpSp>
        <p:nvGrpSpPr>
          <p:cNvPr id="21" name="Group 20"/>
          <p:cNvGrpSpPr/>
          <p:nvPr/>
        </p:nvGrpSpPr>
        <p:grpSpPr>
          <a:xfrm>
            <a:off x="1003874" y="3719316"/>
            <a:ext cx="1129726" cy="917576"/>
            <a:chOff x="1003874" y="3427412"/>
            <a:chExt cx="1129726" cy="917576"/>
          </a:xfrm>
        </p:grpSpPr>
        <p:cxnSp>
          <p:nvCxnSpPr>
            <p:cNvPr id="13" name="Straight Connector 12"/>
            <p:cNvCxnSpPr/>
            <p:nvPr/>
          </p:nvCxnSpPr>
          <p:spPr>
            <a:xfrm>
              <a:off x="1010528" y="3427412"/>
              <a:ext cx="1123072" cy="1588"/>
            </a:xfrm>
            <a:prstGeom prst="line">
              <a:avLst/>
            </a:prstGeom>
          </p:spPr>
          <p:style>
            <a:lnRef idx="3">
              <a:schemeClr val="accent1"/>
            </a:lnRef>
            <a:fillRef idx="0">
              <a:schemeClr val="accent1"/>
            </a:fillRef>
            <a:effectRef idx="2">
              <a:schemeClr val="accent1"/>
            </a:effectRef>
            <a:fontRef idx="minor">
              <a:schemeClr val="tx1"/>
            </a:fontRef>
          </p:style>
        </p:cxnSp>
        <p:cxnSp>
          <p:nvCxnSpPr>
            <p:cNvPr id="15" name="Straight Connector 14"/>
            <p:cNvCxnSpPr/>
            <p:nvPr/>
          </p:nvCxnSpPr>
          <p:spPr>
            <a:xfrm rot="5400000">
              <a:off x="547468" y="3886200"/>
              <a:ext cx="914400" cy="1588"/>
            </a:xfrm>
            <a:prstGeom prst="line">
              <a:avLst/>
            </a:prstGeom>
          </p:spPr>
          <p:style>
            <a:lnRef idx="3">
              <a:schemeClr val="accent1"/>
            </a:lnRef>
            <a:fillRef idx="0">
              <a:schemeClr val="accent1"/>
            </a:fillRef>
            <a:effectRef idx="2">
              <a:schemeClr val="accent1"/>
            </a:effectRef>
            <a:fontRef idx="minor">
              <a:schemeClr val="tx1"/>
            </a:fontRef>
          </p:style>
        </p:cxnSp>
        <p:cxnSp>
          <p:nvCxnSpPr>
            <p:cNvPr id="17" name="Straight Arrow Connector 16"/>
            <p:cNvCxnSpPr/>
            <p:nvPr/>
          </p:nvCxnSpPr>
          <p:spPr>
            <a:xfrm>
              <a:off x="1010528" y="4343400"/>
              <a:ext cx="457200" cy="1588"/>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grpSp>
      <p:grpSp>
        <p:nvGrpSpPr>
          <p:cNvPr id="22" name="Group 21"/>
          <p:cNvGrpSpPr/>
          <p:nvPr/>
        </p:nvGrpSpPr>
        <p:grpSpPr>
          <a:xfrm rot="10800000">
            <a:off x="1981198" y="3644704"/>
            <a:ext cx="6144064" cy="3051176"/>
            <a:chOff x="1009024" y="3427412"/>
            <a:chExt cx="1124576" cy="917576"/>
          </a:xfrm>
        </p:grpSpPr>
        <p:cxnSp>
          <p:nvCxnSpPr>
            <p:cNvPr id="23" name="Straight Connector 22"/>
            <p:cNvCxnSpPr/>
            <p:nvPr/>
          </p:nvCxnSpPr>
          <p:spPr>
            <a:xfrm>
              <a:off x="1010528" y="3427412"/>
              <a:ext cx="1123072" cy="1588"/>
            </a:xfrm>
            <a:prstGeom prst="line">
              <a:avLst/>
            </a:prstGeom>
          </p:spPr>
          <p:style>
            <a:lnRef idx="3">
              <a:schemeClr val="accent1"/>
            </a:lnRef>
            <a:fillRef idx="0">
              <a:schemeClr val="accent1"/>
            </a:fillRef>
            <a:effectRef idx="2">
              <a:schemeClr val="accent1"/>
            </a:effectRef>
            <a:fontRef idx="minor">
              <a:schemeClr val="tx1"/>
            </a:fontRef>
          </p:style>
        </p:cxnSp>
        <p:cxnSp>
          <p:nvCxnSpPr>
            <p:cNvPr id="24" name="Straight Connector 23"/>
            <p:cNvCxnSpPr/>
            <p:nvPr/>
          </p:nvCxnSpPr>
          <p:spPr>
            <a:xfrm rot="5400000">
              <a:off x="552618" y="3886200"/>
              <a:ext cx="914400" cy="1588"/>
            </a:xfrm>
            <a:prstGeom prst="line">
              <a:avLst/>
            </a:prstGeom>
          </p:spPr>
          <p:style>
            <a:lnRef idx="3">
              <a:schemeClr val="accent1"/>
            </a:lnRef>
            <a:fillRef idx="0">
              <a:schemeClr val="accent1"/>
            </a:fillRef>
            <a:effectRef idx="2">
              <a:schemeClr val="accent1"/>
            </a:effectRef>
            <a:fontRef idx="minor">
              <a:schemeClr val="tx1"/>
            </a:fontRef>
          </p:style>
        </p:cxnSp>
        <p:cxnSp>
          <p:nvCxnSpPr>
            <p:cNvPr id="25" name="Straight Arrow Connector 24"/>
            <p:cNvCxnSpPr/>
            <p:nvPr/>
          </p:nvCxnSpPr>
          <p:spPr>
            <a:xfrm>
              <a:off x="1010528" y="4343400"/>
              <a:ext cx="816233" cy="1588"/>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11720"/>
            <a:ext cx="9144000" cy="646331"/>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algn="ctr"/>
            <a:r>
              <a:rPr lang="en-US" sz="3600" b="1" dirty="0">
                <a:solidFill>
                  <a:schemeClr val="tx1"/>
                </a:solidFill>
              </a:rPr>
              <a:t>Functions in C</a:t>
            </a:r>
          </a:p>
        </p:txBody>
      </p:sp>
      <p:sp>
        <p:nvSpPr>
          <p:cNvPr id="3" name="TextBox 2"/>
          <p:cNvSpPr txBox="1"/>
          <p:nvPr/>
        </p:nvSpPr>
        <p:spPr>
          <a:xfrm>
            <a:off x="304800" y="985904"/>
            <a:ext cx="8534400" cy="3016210"/>
          </a:xfrm>
          <a:prstGeom prst="rect">
            <a:avLst/>
          </a:prstGeom>
          <a:noFill/>
        </p:spPr>
        <p:txBody>
          <a:bodyPr wrap="square" rtlCol="0">
            <a:spAutoFit/>
          </a:bodyPr>
          <a:lstStyle/>
          <a:p>
            <a:r>
              <a:rPr lang="en-US" sz="2800" b="1" dirty="0">
                <a:solidFill>
                  <a:srgbClr val="C00000"/>
                </a:solidFill>
              </a:rPr>
              <a:t>Definition: </a:t>
            </a:r>
            <a:r>
              <a:rPr lang="en-US" sz="2800" dirty="0"/>
              <a:t>A function is an independent module that performs a specific task.</a:t>
            </a:r>
          </a:p>
          <a:p>
            <a:pPr algn="ctr"/>
            <a:r>
              <a:rPr lang="en-US" b="1" dirty="0">
                <a:solidFill>
                  <a:srgbClr val="C00000"/>
                </a:solidFill>
              </a:rPr>
              <a:t>It is  also  defined as,</a:t>
            </a:r>
          </a:p>
          <a:p>
            <a:r>
              <a:rPr lang="en-US" sz="2400" dirty="0"/>
              <a:t>	</a:t>
            </a:r>
            <a:r>
              <a:rPr lang="en-US" sz="2800" dirty="0"/>
              <a:t>A function is a self-contained group of statements that performs a specific task.</a:t>
            </a:r>
          </a:p>
          <a:p>
            <a:endParaRPr lang="en-US" dirty="0"/>
          </a:p>
          <a:p>
            <a:endParaRPr lang="en-US" dirty="0"/>
          </a:p>
          <a:p>
            <a:r>
              <a:rPr lang="en-US" sz="2400" b="1" dirty="0">
                <a:solidFill>
                  <a:srgbClr val="C00000"/>
                </a:solidFill>
              </a:rPr>
              <a:t>Example: </a:t>
            </a:r>
            <a:r>
              <a:rPr lang="en-US" sz="2400" dirty="0"/>
              <a:t>Function sqrt() computes square root of a given number.</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
          <p:cNvPicPr>
            <a:picLocks noChangeAspect="1" noChangeArrowheads="1"/>
          </p:cNvPicPr>
          <p:nvPr/>
        </p:nvPicPr>
        <p:blipFill>
          <a:blip r:embed="rId2"/>
          <a:srcRect/>
          <a:stretch>
            <a:fillRect/>
          </a:stretch>
        </p:blipFill>
        <p:spPr bwMode="auto">
          <a:xfrm>
            <a:off x="1874024" y="1981200"/>
            <a:ext cx="5788182" cy="4694986"/>
          </a:xfrm>
          <a:prstGeom prst="rect">
            <a:avLst/>
          </a:prstGeom>
          <a:ln>
            <a:noFill/>
          </a:ln>
          <a:effectLst>
            <a:outerShdw blurRad="292100" dist="139700" dir="2700000" algn="tl" rotWithShape="0">
              <a:srgbClr val="333333">
                <a:alpha val="65000"/>
              </a:srgbClr>
            </a:outerShdw>
          </a:effectLst>
        </p:spPr>
      </p:pic>
      <p:sp>
        <p:nvSpPr>
          <p:cNvPr id="6" name="TextBox 5"/>
          <p:cNvSpPr txBox="1"/>
          <p:nvPr/>
        </p:nvSpPr>
        <p:spPr>
          <a:xfrm>
            <a:off x="228600" y="971836"/>
            <a:ext cx="8534400" cy="1323439"/>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just"/>
            <a:r>
              <a:rPr lang="en-US" sz="2000" dirty="0"/>
              <a:t>In this category there is data transfer between the calling function to the called function using parameters. But there is no data transfer from called function to calling function. This is an example for pass by  value. Also known as function with arguments and without return value.</a:t>
            </a:r>
          </a:p>
        </p:txBody>
      </p:sp>
      <p:grpSp>
        <p:nvGrpSpPr>
          <p:cNvPr id="5" name="Group 20"/>
          <p:cNvGrpSpPr/>
          <p:nvPr/>
        </p:nvGrpSpPr>
        <p:grpSpPr>
          <a:xfrm>
            <a:off x="637738" y="4117182"/>
            <a:ext cx="1676400" cy="912018"/>
            <a:chOff x="1003874" y="3429794"/>
            <a:chExt cx="1676400" cy="915194"/>
          </a:xfrm>
        </p:grpSpPr>
        <p:cxnSp>
          <p:nvCxnSpPr>
            <p:cNvPr id="15" name="Straight Connector 14"/>
            <p:cNvCxnSpPr/>
            <p:nvPr/>
          </p:nvCxnSpPr>
          <p:spPr>
            <a:xfrm rot="5400000">
              <a:off x="547468" y="3886200"/>
              <a:ext cx="914400" cy="1588"/>
            </a:xfrm>
            <a:prstGeom prst="line">
              <a:avLst/>
            </a:prstGeom>
          </p:spPr>
          <p:style>
            <a:lnRef idx="3">
              <a:schemeClr val="accent1"/>
            </a:lnRef>
            <a:fillRef idx="0">
              <a:schemeClr val="accent1"/>
            </a:fillRef>
            <a:effectRef idx="2">
              <a:schemeClr val="accent1"/>
            </a:effectRef>
            <a:fontRef idx="minor">
              <a:schemeClr val="tx1"/>
            </a:fontRef>
          </p:style>
        </p:cxnSp>
        <p:cxnSp>
          <p:nvCxnSpPr>
            <p:cNvPr id="17" name="Straight Arrow Connector 16"/>
            <p:cNvCxnSpPr/>
            <p:nvPr/>
          </p:nvCxnSpPr>
          <p:spPr>
            <a:xfrm>
              <a:off x="1010528" y="4343400"/>
              <a:ext cx="1288746" cy="1588"/>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13" name="Straight Connector 12"/>
            <p:cNvCxnSpPr/>
            <p:nvPr/>
          </p:nvCxnSpPr>
          <p:spPr>
            <a:xfrm>
              <a:off x="1010528" y="3439672"/>
              <a:ext cx="1669746" cy="1588"/>
            </a:xfrm>
            <a:prstGeom prst="line">
              <a:avLst/>
            </a:prstGeom>
          </p:spPr>
          <p:style>
            <a:lnRef idx="3">
              <a:schemeClr val="accent1"/>
            </a:lnRef>
            <a:fillRef idx="0">
              <a:schemeClr val="accent1"/>
            </a:fillRef>
            <a:effectRef idx="2">
              <a:schemeClr val="accent1"/>
            </a:effectRef>
            <a:fontRef idx="minor">
              <a:schemeClr val="tx1"/>
            </a:fontRef>
          </p:style>
        </p:cxnSp>
      </p:grpSp>
      <p:grpSp>
        <p:nvGrpSpPr>
          <p:cNvPr id="7" name="Group 21"/>
          <p:cNvGrpSpPr/>
          <p:nvPr/>
        </p:nvGrpSpPr>
        <p:grpSpPr>
          <a:xfrm rot="10800000">
            <a:off x="2085534" y="4196859"/>
            <a:ext cx="6372666" cy="2286005"/>
            <a:chOff x="1009024" y="3427411"/>
            <a:chExt cx="1166418" cy="917577"/>
          </a:xfrm>
        </p:grpSpPr>
        <p:cxnSp>
          <p:nvCxnSpPr>
            <p:cNvPr id="23" name="Straight Connector 22"/>
            <p:cNvCxnSpPr/>
            <p:nvPr/>
          </p:nvCxnSpPr>
          <p:spPr>
            <a:xfrm>
              <a:off x="1010528" y="3427411"/>
              <a:ext cx="1164914"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24" name="Straight Connector 23"/>
            <p:cNvCxnSpPr/>
            <p:nvPr/>
          </p:nvCxnSpPr>
          <p:spPr>
            <a:xfrm rot="5400000">
              <a:off x="552618" y="3886200"/>
              <a:ext cx="914400" cy="1588"/>
            </a:xfrm>
            <a:prstGeom prst="line">
              <a:avLst/>
            </a:prstGeom>
          </p:spPr>
          <p:style>
            <a:lnRef idx="3">
              <a:schemeClr val="accent1"/>
            </a:lnRef>
            <a:fillRef idx="0">
              <a:schemeClr val="accent1"/>
            </a:fillRef>
            <a:effectRef idx="2">
              <a:schemeClr val="accent1"/>
            </a:effectRef>
            <a:fontRef idx="minor">
              <a:schemeClr val="tx1"/>
            </a:fontRef>
          </p:style>
        </p:cxnSp>
        <p:cxnSp>
          <p:nvCxnSpPr>
            <p:cNvPr id="25" name="Straight Arrow Connector 24"/>
            <p:cNvCxnSpPr/>
            <p:nvPr/>
          </p:nvCxnSpPr>
          <p:spPr>
            <a:xfrm>
              <a:off x="1010528" y="4343400"/>
              <a:ext cx="816233" cy="1588"/>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grpSp>
      <p:pic>
        <p:nvPicPr>
          <p:cNvPr id="16" name="Picture 3"/>
          <p:cNvPicPr>
            <a:picLocks noChangeAspect="1" noChangeArrowheads="1"/>
          </p:cNvPicPr>
          <p:nvPr/>
        </p:nvPicPr>
        <p:blipFill>
          <a:blip r:embed="rId3" cstate="print"/>
          <a:srcRect/>
          <a:stretch>
            <a:fillRect/>
          </a:stretch>
        </p:blipFill>
        <p:spPr bwMode="auto">
          <a:xfrm>
            <a:off x="28136" y="19928"/>
            <a:ext cx="963256" cy="943648"/>
          </a:xfrm>
          <a:prstGeom prst="rect">
            <a:avLst/>
          </a:prstGeom>
          <a:noFill/>
          <a:ln w="9525">
            <a:noFill/>
            <a:miter lim="800000"/>
            <a:headEnd/>
            <a:tailEnd/>
          </a:ln>
          <a:effectLst/>
        </p:spPr>
      </p:pic>
      <p:sp>
        <p:nvSpPr>
          <p:cNvPr id="18" name="TextBox 17"/>
          <p:cNvSpPr txBox="1"/>
          <p:nvPr/>
        </p:nvSpPr>
        <p:spPr>
          <a:xfrm>
            <a:off x="1001347" y="234031"/>
            <a:ext cx="5334000" cy="523220"/>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r>
              <a:rPr lang="en-US" sz="2800" dirty="0"/>
              <a:t>void functions with parameters</a:t>
            </a:r>
          </a:p>
        </p:txBody>
      </p:sp>
      <p:sp>
        <p:nvSpPr>
          <p:cNvPr id="22" name="TextBox 21"/>
          <p:cNvSpPr txBox="1"/>
          <p:nvPr/>
        </p:nvSpPr>
        <p:spPr>
          <a:xfrm>
            <a:off x="409138" y="4419600"/>
            <a:ext cx="685800" cy="369332"/>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r>
              <a:rPr lang="en-US" dirty="0"/>
              <a:t>num</a:t>
            </a:r>
          </a:p>
        </p:txBody>
      </p:sp>
      <p:cxnSp>
        <p:nvCxnSpPr>
          <p:cNvPr id="27" name="Straight Arrow Connector 26"/>
          <p:cNvCxnSpPr/>
          <p:nvPr/>
        </p:nvCxnSpPr>
        <p:spPr>
          <a:xfrm rot="16200000" flipH="1">
            <a:off x="3467100" y="4305300"/>
            <a:ext cx="762000" cy="53340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28" name="TextBox 27"/>
          <p:cNvSpPr txBox="1"/>
          <p:nvPr/>
        </p:nvSpPr>
        <p:spPr>
          <a:xfrm>
            <a:off x="3962400" y="4191000"/>
            <a:ext cx="1828800" cy="707886"/>
          </a:xfrm>
          <a:prstGeom prst="rect">
            <a:avLst/>
          </a:prstGeom>
          <a:noFill/>
        </p:spPr>
        <p:txBody>
          <a:bodyPr wrap="square" rtlCol="0">
            <a:spAutoFit/>
          </a:bodyPr>
          <a:lstStyle/>
          <a:p>
            <a:pPr algn="ctr"/>
            <a:r>
              <a:rPr lang="en-US" sz="2400" b="1" dirty="0"/>
              <a:t>n=num</a:t>
            </a:r>
          </a:p>
          <a:p>
            <a:pPr algn="ctr"/>
            <a:r>
              <a:rPr lang="en-US" sz="1600" b="1" dirty="0"/>
              <a:t>num is copied to n</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28600" y="1084380"/>
            <a:ext cx="8534400" cy="923330"/>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just"/>
            <a:r>
              <a:rPr lang="en-US" dirty="0"/>
              <a:t>In this category there is no data transfer between the calling function to the called  function. But data is transferred from called function to calling function through return statement. Also known as function without arguments and with return value</a:t>
            </a:r>
          </a:p>
        </p:txBody>
      </p:sp>
      <p:pic>
        <p:nvPicPr>
          <p:cNvPr id="25603" name="Picture 3"/>
          <p:cNvPicPr>
            <a:picLocks noChangeAspect="1" noChangeArrowheads="1"/>
          </p:cNvPicPr>
          <p:nvPr/>
        </p:nvPicPr>
        <p:blipFill>
          <a:blip r:embed="rId2"/>
          <a:srcRect/>
          <a:stretch>
            <a:fillRect/>
          </a:stretch>
        </p:blipFill>
        <p:spPr bwMode="auto">
          <a:xfrm>
            <a:off x="1819189" y="2062318"/>
            <a:ext cx="5467876" cy="4632508"/>
          </a:xfrm>
          <a:prstGeom prst="rect">
            <a:avLst/>
          </a:prstGeom>
          <a:ln>
            <a:noFill/>
          </a:ln>
          <a:effectLst>
            <a:outerShdw blurRad="292100" dist="139700" dir="2700000" algn="tl" rotWithShape="0">
              <a:srgbClr val="333333">
                <a:alpha val="65000"/>
              </a:srgbClr>
            </a:outerShdw>
          </a:effectLst>
        </p:spPr>
      </p:pic>
      <p:grpSp>
        <p:nvGrpSpPr>
          <p:cNvPr id="5" name="Group 20"/>
          <p:cNvGrpSpPr/>
          <p:nvPr/>
        </p:nvGrpSpPr>
        <p:grpSpPr>
          <a:xfrm>
            <a:off x="1074214" y="3538598"/>
            <a:ext cx="1129726" cy="1143598"/>
            <a:chOff x="1003874" y="3427412"/>
            <a:chExt cx="1129726" cy="916782"/>
          </a:xfrm>
        </p:grpSpPr>
        <p:cxnSp>
          <p:nvCxnSpPr>
            <p:cNvPr id="13" name="Straight Connector 12"/>
            <p:cNvCxnSpPr/>
            <p:nvPr/>
          </p:nvCxnSpPr>
          <p:spPr>
            <a:xfrm>
              <a:off x="1010528" y="3427412"/>
              <a:ext cx="1123072" cy="1588"/>
            </a:xfrm>
            <a:prstGeom prst="line">
              <a:avLst/>
            </a:prstGeom>
          </p:spPr>
          <p:style>
            <a:lnRef idx="3">
              <a:schemeClr val="accent1"/>
            </a:lnRef>
            <a:fillRef idx="0">
              <a:schemeClr val="accent1"/>
            </a:fillRef>
            <a:effectRef idx="2">
              <a:schemeClr val="accent1"/>
            </a:effectRef>
            <a:fontRef idx="minor">
              <a:schemeClr val="tx1"/>
            </a:fontRef>
          </p:style>
        </p:cxnSp>
        <p:cxnSp>
          <p:nvCxnSpPr>
            <p:cNvPr id="15" name="Straight Connector 14"/>
            <p:cNvCxnSpPr/>
            <p:nvPr/>
          </p:nvCxnSpPr>
          <p:spPr>
            <a:xfrm rot="5400000">
              <a:off x="547468" y="3886200"/>
              <a:ext cx="914400" cy="1588"/>
            </a:xfrm>
            <a:prstGeom prst="line">
              <a:avLst/>
            </a:prstGeom>
          </p:spPr>
          <p:style>
            <a:lnRef idx="3">
              <a:schemeClr val="accent1"/>
            </a:lnRef>
            <a:fillRef idx="0">
              <a:schemeClr val="accent1"/>
            </a:fillRef>
            <a:effectRef idx="2">
              <a:schemeClr val="accent1"/>
            </a:effectRef>
            <a:fontRef idx="minor">
              <a:schemeClr val="tx1"/>
            </a:fontRef>
          </p:style>
        </p:cxnSp>
        <p:cxnSp>
          <p:nvCxnSpPr>
            <p:cNvPr id="17" name="Straight Arrow Connector 16"/>
            <p:cNvCxnSpPr/>
            <p:nvPr/>
          </p:nvCxnSpPr>
          <p:spPr>
            <a:xfrm>
              <a:off x="1010528" y="4343400"/>
              <a:ext cx="679146" cy="314"/>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grpSp>
      <p:grpSp>
        <p:nvGrpSpPr>
          <p:cNvPr id="7" name="Group 21"/>
          <p:cNvGrpSpPr/>
          <p:nvPr/>
        </p:nvGrpSpPr>
        <p:grpSpPr>
          <a:xfrm rot="10800000">
            <a:off x="3866274" y="3581399"/>
            <a:ext cx="4315262" cy="2743201"/>
            <a:chOff x="1009024" y="3427411"/>
            <a:chExt cx="789842" cy="917578"/>
          </a:xfrm>
        </p:grpSpPr>
        <p:cxnSp>
          <p:nvCxnSpPr>
            <p:cNvPr id="23" name="Straight Connector 22"/>
            <p:cNvCxnSpPr/>
            <p:nvPr/>
          </p:nvCxnSpPr>
          <p:spPr>
            <a:xfrm>
              <a:off x="1010528" y="3427411"/>
              <a:ext cx="788338" cy="955"/>
            </a:xfrm>
            <a:prstGeom prst="line">
              <a:avLst/>
            </a:prstGeom>
          </p:spPr>
          <p:style>
            <a:lnRef idx="3">
              <a:schemeClr val="accent1"/>
            </a:lnRef>
            <a:fillRef idx="0">
              <a:schemeClr val="accent1"/>
            </a:fillRef>
            <a:effectRef idx="2">
              <a:schemeClr val="accent1"/>
            </a:effectRef>
            <a:fontRef idx="minor">
              <a:schemeClr val="tx1"/>
            </a:fontRef>
          </p:style>
        </p:cxnSp>
        <p:cxnSp>
          <p:nvCxnSpPr>
            <p:cNvPr id="24" name="Straight Connector 23"/>
            <p:cNvCxnSpPr/>
            <p:nvPr/>
          </p:nvCxnSpPr>
          <p:spPr>
            <a:xfrm rot="5400000">
              <a:off x="552618" y="3886200"/>
              <a:ext cx="914400" cy="1588"/>
            </a:xfrm>
            <a:prstGeom prst="line">
              <a:avLst/>
            </a:prstGeom>
          </p:spPr>
          <p:style>
            <a:lnRef idx="3">
              <a:schemeClr val="accent1"/>
            </a:lnRef>
            <a:fillRef idx="0">
              <a:schemeClr val="accent1"/>
            </a:fillRef>
            <a:effectRef idx="2">
              <a:schemeClr val="accent1"/>
            </a:effectRef>
            <a:fontRef idx="minor">
              <a:schemeClr val="tx1"/>
            </a:fontRef>
          </p:style>
        </p:cxnSp>
        <p:cxnSp>
          <p:nvCxnSpPr>
            <p:cNvPr id="25" name="Straight Arrow Connector 24"/>
            <p:cNvCxnSpPr/>
            <p:nvPr/>
          </p:nvCxnSpPr>
          <p:spPr>
            <a:xfrm>
              <a:off x="1010528" y="4343400"/>
              <a:ext cx="788338" cy="1589"/>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grpSp>
      <p:pic>
        <p:nvPicPr>
          <p:cNvPr id="16" name="Picture 4"/>
          <p:cNvPicPr>
            <a:picLocks noChangeAspect="1" noChangeArrowheads="1"/>
          </p:cNvPicPr>
          <p:nvPr/>
        </p:nvPicPr>
        <p:blipFill>
          <a:blip r:embed="rId3" cstate="print"/>
          <a:srcRect/>
          <a:stretch>
            <a:fillRect/>
          </a:stretch>
        </p:blipFill>
        <p:spPr bwMode="auto">
          <a:xfrm>
            <a:off x="42600" y="28136"/>
            <a:ext cx="954270" cy="987082"/>
          </a:xfrm>
          <a:prstGeom prst="rect">
            <a:avLst/>
          </a:prstGeom>
          <a:noFill/>
          <a:ln w="9525">
            <a:noFill/>
            <a:miter lim="800000"/>
            <a:headEnd/>
            <a:tailEnd/>
          </a:ln>
          <a:effectLst/>
        </p:spPr>
      </p:pic>
      <p:sp>
        <p:nvSpPr>
          <p:cNvPr id="18" name="TextBox 17"/>
          <p:cNvSpPr txBox="1"/>
          <p:nvPr/>
        </p:nvSpPr>
        <p:spPr>
          <a:xfrm>
            <a:off x="1058592" y="250880"/>
            <a:ext cx="5909604" cy="523220"/>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r>
              <a:rPr lang="en-US" sz="2800" dirty="0"/>
              <a:t>Non-void functions without parameters</a:t>
            </a:r>
          </a:p>
        </p:txBody>
      </p:sp>
      <p:sp>
        <p:nvSpPr>
          <p:cNvPr id="27" name="TextBox 26"/>
          <p:cNvSpPr txBox="1"/>
          <p:nvPr/>
        </p:nvSpPr>
        <p:spPr>
          <a:xfrm>
            <a:off x="7696200" y="4277380"/>
            <a:ext cx="914400" cy="523220"/>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algn="ctr"/>
            <a:r>
              <a:rPr lang="en-US" sz="2800" b="1" dirty="0"/>
              <a:t>res</a:t>
            </a:r>
            <a:endParaRPr lang="en-US" b="1"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7" name="Picture 3"/>
          <p:cNvPicPr>
            <a:picLocks noChangeAspect="1" noChangeArrowheads="1"/>
          </p:cNvPicPr>
          <p:nvPr/>
        </p:nvPicPr>
        <p:blipFill>
          <a:blip r:embed="rId2"/>
          <a:srcRect/>
          <a:stretch>
            <a:fillRect/>
          </a:stretch>
        </p:blipFill>
        <p:spPr bwMode="auto">
          <a:xfrm>
            <a:off x="1772539" y="1981200"/>
            <a:ext cx="5598924" cy="4846320"/>
          </a:xfrm>
          <a:prstGeom prst="rect">
            <a:avLst/>
          </a:prstGeom>
          <a:ln>
            <a:noFill/>
          </a:ln>
          <a:effectLst>
            <a:outerShdw blurRad="292100" dist="139700" dir="2700000" algn="tl" rotWithShape="0">
              <a:srgbClr val="333333">
                <a:alpha val="65000"/>
              </a:srgbClr>
            </a:outerShdw>
          </a:effectLst>
        </p:spPr>
      </p:pic>
      <p:sp>
        <p:nvSpPr>
          <p:cNvPr id="6" name="TextBox 5"/>
          <p:cNvSpPr txBox="1"/>
          <p:nvPr/>
        </p:nvSpPr>
        <p:spPr>
          <a:xfrm>
            <a:off x="228600" y="985904"/>
            <a:ext cx="8534400" cy="1200329"/>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just"/>
            <a:r>
              <a:rPr lang="en-US" dirty="0"/>
              <a:t>In this category there is data transfer between the calling function to the called function and called function to calling function along with the transfer of control. Also known function with arguments and with return values. This is also an example for pass by  value.</a:t>
            </a:r>
          </a:p>
        </p:txBody>
      </p:sp>
      <p:grpSp>
        <p:nvGrpSpPr>
          <p:cNvPr id="2" name="Group 20"/>
          <p:cNvGrpSpPr/>
          <p:nvPr/>
        </p:nvGrpSpPr>
        <p:grpSpPr>
          <a:xfrm>
            <a:off x="511126" y="4074978"/>
            <a:ext cx="1676400" cy="1140618"/>
            <a:chOff x="1003874" y="3429794"/>
            <a:chExt cx="1676400" cy="915194"/>
          </a:xfrm>
        </p:grpSpPr>
        <p:cxnSp>
          <p:nvCxnSpPr>
            <p:cNvPr id="15" name="Straight Connector 14"/>
            <p:cNvCxnSpPr/>
            <p:nvPr/>
          </p:nvCxnSpPr>
          <p:spPr>
            <a:xfrm rot="5400000">
              <a:off x="547468" y="3886200"/>
              <a:ext cx="914400" cy="1588"/>
            </a:xfrm>
            <a:prstGeom prst="line">
              <a:avLst/>
            </a:prstGeom>
          </p:spPr>
          <p:style>
            <a:lnRef idx="3">
              <a:schemeClr val="accent1"/>
            </a:lnRef>
            <a:fillRef idx="0">
              <a:schemeClr val="accent1"/>
            </a:fillRef>
            <a:effectRef idx="2">
              <a:schemeClr val="accent1"/>
            </a:effectRef>
            <a:fontRef idx="minor">
              <a:schemeClr val="tx1"/>
            </a:fontRef>
          </p:style>
        </p:cxnSp>
        <p:cxnSp>
          <p:nvCxnSpPr>
            <p:cNvPr id="17" name="Straight Arrow Connector 16"/>
            <p:cNvCxnSpPr/>
            <p:nvPr/>
          </p:nvCxnSpPr>
          <p:spPr>
            <a:xfrm>
              <a:off x="1010528" y="4343400"/>
              <a:ext cx="1288746" cy="1588"/>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13" name="Straight Connector 12"/>
            <p:cNvCxnSpPr/>
            <p:nvPr/>
          </p:nvCxnSpPr>
          <p:spPr>
            <a:xfrm>
              <a:off x="1010528" y="3439672"/>
              <a:ext cx="1669746" cy="1588"/>
            </a:xfrm>
            <a:prstGeom prst="line">
              <a:avLst/>
            </a:prstGeom>
          </p:spPr>
          <p:style>
            <a:lnRef idx="3">
              <a:schemeClr val="accent1"/>
            </a:lnRef>
            <a:fillRef idx="0">
              <a:schemeClr val="accent1"/>
            </a:fillRef>
            <a:effectRef idx="2">
              <a:schemeClr val="accent1"/>
            </a:effectRef>
            <a:fontRef idx="minor">
              <a:schemeClr val="tx1"/>
            </a:fontRef>
          </p:style>
        </p:cxnSp>
      </p:grpSp>
      <p:grpSp>
        <p:nvGrpSpPr>
          <p:cNvPr id="3" name="Group 21"/>
          <p:cNvGrpSpPr/>
          <p:nvPr/>
        </p:nvGrpSpPr>
        <p:grpSpPr>
          <a:xfrm rot="10800000">
            <a:off x="3810001" y="4066739"/>
            <a:ext cx="4634131" cy="2362199"/>
            <a:chOff x="1009024" y="3458218"/>
            <a:chExt cx="848206" cy="886770"/>
          </a:xfrm>
        </p:grpSpPr>
        <p:cxnSp>
          <p:nvCxnSpPr>
            <p:cNvPr id="23" name="Straight Connector 22"/>
            <p:cNvCxnSpPr/>
            <p:nvPr/>
          </p:nvCxnSpPr>
          <p:spPr>
            <a:xfrm>
              <a:off x="1010528" y="3459097"/>
              <a:ext cx="846702" cy="9683"/>
            </a:xfrm>
            <a:prstGeom prst="line">
              <a:avLst/>
            </a:prstGeom>
          </p:spPr>
          <p:style>
            <a:lnRef idx="3">
              <a:schemeClr val="accent1"/>
            </a:lnRef>
            <a:fillRef idx="0">
              <a:schemeClr val="accent1"/>
            </a:fillRef>
            <a:effectRef idx="2">
              <a:schemeClr val="accent1"/>
            </a:effectRef>
            <a:fontRef idx="minor">
              <a:schemeClr val="tx1"/>
            </a:fontRef>
          </p:style>
        </p:cxnSp>
        <p:cxnSp>
          <p:nvCxnSpPr>
            <p:cNvPr id="24" name="Straight Connector 23"/>
            <p:cNvCxnSpPr/>
            <p:nvPr/>
          </p:nvCxnSpPr>
          <p:spPr>
            <a:xfrm rot="5400000" flipV="1">
              <a:off x="566036" y="3901206"/>
              <a:ext cx="885976"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25" name="Straight Arrow Connector 24"/>
            <p:cNvCxnSpPr/>
            <p:nvPr/>
          </p:nvCxnSpPr>
          <p:spPr>
            <a:xfrm>
              <a:off x="1010528" y="4343400"/>
              <a:ext cx="751647" cy="1588"/>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grpSp>
      <p:sp>
        <p:nvSpPr>
          <p:cNvPr id="22" name="TextBox 21"/>
          <p:cNvSpPr txBox="1"/>
          <p:nvPr/>
        </p:nvSpPr>
        <p:spPr>
          <a:xfrm>
            <a:off x="155914" y="4419600"/>
            <a:ext cx="685800" cy="400110"/>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algn="ctr"/>
            <a:r>
              <a:rPr lang="en-US" sz="2000" b="1" dirty="0"/>
              <a:t>num</a:t>
            </a:r>
          </a:p>
        </p:txBody>
      </p:sp>
      <p:pic>
        <p:nvPicPr>
          <p:cNvPr id="19" name="Picture 5"/>
          <p:cNvPicPr>
            <a:picLocks noChangeAspect="1" noChangeArrowheads="1"/>
          </p:cNvPicPr>
          <p:nvPr/>
        </p:nvPicPr>
        <p:blipFill>
          <a:blip r:embed="rId3" cstate="print"/>
          <a:srcRect/>
          <a:stretch>
            <a:fillRect/>
          </a:stretch>
        </p:blipFill>
        <p:spPr bwMode="auto">
          <a:xfrm>
            <a:off x="48064" y="28136"/>
            <a:ext cx="930340" cy="919918"/>
          </a:xfrm>
          <a:prstGeom prst="rect">
            <a:avLst/>
          </a:prstGeom>
          <a:noFill/>
          <a:ln w="9525">
            <a:noFill/>
            <a:miter lim="800000"/>
            <a:headEnd/>
            <a:tailEnd/>
          </a:ln>
          <a:effectLst/>
        </p:spPr>
      </p:pic>
      <p:sp>
        <p:nvSpPr>
          <p:cNvPr id="20" name="TextBox 19"/>
          <p:cNvSpPr txBox="1"/>
          <p:nvPr/>
        </p:nvSpPr>
        <p:spPr>
          <a:xfrm>
            <a:off x="993644" y="206372"/>
            <a:ext cx="6019800" cy="523220"/>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r>
              <a:rPr lang="en-US" sz="2800" dirty="0"/>
              <a:t>Non-void functions with parameters</a:t>
            </a:r>
          </a:p>
        </p:txBody>
      </p:sp>
      <p:sp>
        <p:nvSpPr>
          <p:cNvPr id="29" name="TextBox 28"/>
          <p:cNvSpPr txBox="1"/>
          <p:nvPr/>
        </p:nvSpPr>
        <p:spPr>
          <a:xfrm>
            <a:off x="8001000" y="4953000"/>
            <a:ext cx="685800" cy="400110"/>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algn="ctr"/>
            <a:r>
              <a:rPr lang="en-US" sz="2000" b="1" dirty="0"/>
              <a:t>res</a:t>
            </a:r>
          </a:p>
        </p:txBody>
      </p:sp>
      <p:cxnSp>
        <p:nvCxnSpPr>
          <p:cNvPr id="31" name="Straight Arrow Connector 30"/>
          <p:cNvCxnSpPr/>
          <p:nvPr/>
        </p:nvCxnSpPr>
        <p:spPr>
          <a:xfrm rot="5400000">
            <a:off x="3481168" y="4638236"/>
            <a:ext cx="838200" cy="1588"/>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37" name="TextBox 36"/>
          <p:cNvSpPr txBox="1"/>
          <p:nvPr/>
        </p:nvSpPr>
        <p:spPr>
          <a:xfrm>
            <a:off x="3757240" y="4419600"/>
            <a:ext cx="1981200" cy="707886"/>
          </a:xfrm>
          <a:prstGeom prst="rect">
            <a:avLst/>
          </a:prstGeom>
          <a:noFill/>
        </p:spPr>
        <p:txBody>
          <a:bodyPr wrap="square" rtlCol="0">
            <a:spAutoFit/>
          </a:bodyPr>
          <a:lstStyle/>
          <a:p>
            <a:pPr algn="ctr"/>
            <a:r>
              <a:rPr lang="en-US" sz="2400" b="1" dirty="0"/>
              <a:t>n=num</a:t>
            </a:r>
          </a:p>
          <a:p>
            <a:pPr algn="ctr"/>
            <a:r>
              <a:rPr lang="en-US" sz="1600" b="1" dirty="0"/>
              <a:t>num is copied to n</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p:cNvPicPr>
            <a:picLocks noChangeAspect="1" noChangeArrowheads="1"/>
          </p:cNvPicPr>
          <p:nvPr/>
        </p:nvPicPr>
        <p:blipFill>
          <a:blip r:embed="rId2"/>
          <a:srcRect/>
          <a:stretch>
            <a:fillRect/>
          </a:stretch>
        </p:blipFill>
        <p:spPr bwMode="auto">
          <a:xfrm>
            <a:off x="4903648" y="31675"/>
            <a:ext cx="3790186" cy="3362136"/>
          </a:xfrm>
          <a:prstGeom prst="rect">
            <a:avLst/>
          </a:prstGeom>
          <a:ln w="19050" cap="sq">
            <a:solidFill>
              <a:srgbClr val="000000"/>
            </a:solidFill>
            <a:prstDash val="solid"/>
            <a:miter lim="800000"/>
          </a:ln>
          <a:effectLst>
            <a:outerShdw blurRad="50800" dist="38100" dir="2700000" algn="tl" rotWithShape="0">
              <a:srgbClr val="000000">
                <a:alpha val="43000"/>
              </a:srgbClr>
            </a:outerShdw>
          </a:effectLst>
        </p:spPr>
      </p:pic>
      <p:pic>
        <p:nvPicPr>
          <p:cNvPr id="1029" name="Picture 5"/>
          <p:cNvPicPr>
            <a:picLocks noChangeAspect="1" noChangeArrowheads="1"/>
          </p:cNvPicPr>
          <p:nvPr/>
        </p:nvPicPr>
        <p:blipFill>
          <a:blip r:embed="rId3"/>
          <a:srcRect/>
          <a:stretch>
            <a:fillRect/>
          </a:stretch>
        </p:blipFill>
        <p:spPr bwMode="auto">
          <a:xfrm>
            <a:off x="426394" y="33934"/>
            <a:ext cx="3688740" cy="3286040"/>
          </a:xfrm>
          <a:prstGeom prst="rect">
            <a:avLst/>
          </a:prstGeom>
          <a:ln w="19050" cap="sq">
            <a:solidFill>
              <a:srgbClr val="000000"/>
            </a:solidFill>
            <a:prstDash val="solid"/>
            <a:miter lim="800000"/>
          </a:ln>
          <a:effectLst>
            <a:outerShdw blurRad="50800" dist="38100" dir="2700000" algn="tl" rotWithShape="0">
              <a:srgbClr val="000000">
                <a:alpha val="43000"/>
              </a:srgbClr>
            </a:outerShdw>
          </a:effectLst>
        </p:spPr>
      </p:pic>
      <p:pic>
        <p:nvPicPr>
          <p:cNvPr id="1030" name="Picture 6"/>
          <p:cNvPicPr>
            <a:picLocks noChangeAspect="1" noChangeArrowheads="1"/>
          </p:cNvPicPr>
          <p:nvPr/>
        </p:nvPicPr>
        <p:blipFill>
          <a:blip r:embed="rId4"/>
          <a:srcRect/>
          <a:stretch>
            <a:fillRect/>
          </a:stretch>
        </p:blipFill>
        <p:spPr bwMode="auto">
          <a:xfrm>
            <a:off x="393839" y="3443959"/>
            <a:ext cx="3770198" cy="3360394"/>
          </a:xfrm>
          <a:prstGeom prst="rect">
            <a:avLst/>
          </a:prstGeom>
          <a:ln w="19050" cap="sq">
            <a:solidFill>
              <a:srgbClr val="000000"/>
            </a:solidFill>
            <a:prstDash val="solid"/>
            <a:miter lim="800000"/>
          </a:ln>
          <a:effectLst>
            <a:outerShdw blurRad="50800" dist="38100" dir="2700000" algn="tl" rotWithShape="0">
              <a:srgbClr val="000000">
                <a:alpha val="43000"/>
              </a:srgbClr>
            </a:outerShdw>
          </a:effectLst>
        </p:spPr>
      </p:pic>
      <p:pic>
        <p:nvPicPr>
          <p:cNvPr id="1031" name="Picture 7"/>
          <p:cNvPicPr>
            <a:picLocks noChangeAspect="1" noChangeArrowheads="1"/>
          </p:cNvPicPr>
          <p:nvPr/>
        </p:nvPicPr>
        <p:blipFill>
          <a:blip r:embed="rId5"/>
          <a:srcRect/>
          <a:stretch>
            <a:fillRect/>
          </a:stretch>
        </p:blipFill>
        <p:spPr bwMode="auto">
          <a:xfrm>
            <a:off x="4982801" y="3444241"/>
            <a:ext cx="3611538" cy="3392658"/>
          </a:xfrm>
          <a:prstGeom prst="rect">
            <a:avLst/>
          </a:prstGeom>
          <a:ln w="19050" cap="sq">
            <a:solidFill>
              <a:srgbClr val="000000"/>
            </a:solidFill>
            <a:prstDash val="solid"/>
            <a:miter lim="800000"/>
          </a:ln>
          <a:effectLst>
            <a:outerShdw blurRad="50800" dist="38100" dir="2700000" algn="tl" rotWithShape="0">
              <a:srgbClr val="000000">
                <a:alpha val="43000"/>
              </a:srgbClr>
            </a:outerShdw>
          </a:effectLst>
        </p:spPr>
      </p:pic>
      <p:sp>
        <p:nvSpPr>
          <p:cNvPr id="10" name="TextBox 9"/>
          <p:cNvSpPr txBox="1"/>
          <p:nvPr/>
        </p:nvSpPr>
        <p:spPr>
          <a:xfrm>
            <a:off x="2209800" y="457200"/>
            <a:ext cx="2057400" cy="646331"/>
          </a:xfrm>
          <a:prstGeom prst="rect">
            <a:avLst/>
          </a:prstGeom>
        </p:spPr>
        <p:style>
          <a:lnRef idx="3">
            <a:schemeClr val="lt1"/>
          </a:lnRef>
          <a:fillRef idx="1">
            <a:schemeClr val="accent6"/>
          </a:fillRef>
          <a:effectRef idx="1">
            <a:schemeClr val="accent6"/>
          </a:effectRef>
          <a:fontRef idx="minor">
            <a:schemeClr val="lt1"/>
          </a:fontRef>
        </p:style>
        <p:txBody>
          <a:bodyPr wrap="square" rtlCol="0">
            <a:spAutoFit/>
          </a:bodyPr>
          <a:lstStyle/>
          <a:p>
            <a:r>
              <a:rPr lang="en-US" b="1" dirty="0"/>
              <a:t>Arguments:  no</a:t>
            </a:r>
          </a:p>
          <a:p>
            <a:r>
              <a:rPr lang="en-US" b="1" dirty="0"/>
              <a:t>Return values: no</a:t>
            </a:r>
          </a:p>
        </p:txBody>
      </p:sp>
      <p:sp>
        <p:nvSpPr>
          <p:cNvPr id="11" name="TextBox 10"/>
          <p:cNvSpPr txBox="1"/>
          <p:nvPr/>
        </p:nvSpPr>
        <p:spPr>
          <a:xfrm>
            <a:off x="6781800" y="304800"/>
            <a:ext cx="2057400" cy="646331"/>
          </a:xfrm>
          <a:prstGeom prst="rect">
            <a:avLst/>
          </a:prstGeom>
        </p:spPr>
        <p:style>
          <a:lnRef idx="3">
            <a:schemeClr val="lt1"/>
          </a:lnRef>
          <a:fillRef idx="1">
            <a:schemeClr val="accent6"/>
          </a:fillRef>
          <a:effectRef idx="1">
            <a:schemeClr val="accent6"/>
          </a:effectRef>
          <a:fontRef idx="minor">
            <a:schemeClr val="lt1"/>
          </a:fontRef>
        </p:style>
        <p:txBody>
          <a:bodyPr wrap="square" rtlCol="0">
            <a:spAutoFit/>
          </a:bodyPr>
          <a:lstStyle/>
          <a:p>
            <a:r>
              <a:rPr lang="en-US" b="1" dirty="0"/>
              <a:t>Arguments:  no</a:t>
            </a:r>
          </a:p>
          <a:p>
            <a:r>
              <a:rPr lang="en-US" b="1" dirty="0"/>
              <a:t>Return value: yes</a:t>
            </a:r>
          </a:p>
        </p:txBody>
      </p:sp>
      <p:sp>
        <p:nvSpPr>
          <p:cNvPr id="12" name="TextBox 11"/>
          <p:cNvSpPr txBox="1"/>
          <p:nvPr/>
        </p:nvSpPr>
        <p:spPr>
          <a:xfrm>
            <a:off x="2209800" y="3733800"/>
            <a:ext cx="2057400" cy="646331"/>
          </a:xfrm>
          <a:prstGeom prst="rect">
            <a:avLst/>
          </a:prstGeom>
        </p:spPr>
        <p:style>
          <a:lnRef idx="3">
            <a:schemeClr val="lt1"/>
          </a:lnRef>
          <a:fillRef idx="1">
            <a:schemeClr val="accent6"/>
          </a:fillRef>
          <a:effectRef idx="1">
            <a:schemeClr val="accent6"/>
          </a:effectRef>
          <a:fontRef idx="minor">
            <a:schemeClr val="lt1"/>
          </a:fontRef>
        </p:style>
        <p:txBody>
          <a:bodyPr wrap="square" rtlCol="0">
            <a:spAutoFit/>
          </a:bodyPr>
          <a:lstStyle/>
          <a:p>
            <a:r>
              <a:rPr lang="en-US" b="1" dirty="0"/>
              <a:t>Arguments:  yes</a:t>
            </a:r>
          </a:p>
          <a:p>
            <a:r>
              <a:rPr lang="en-US" b="1" dirty="0"/>
              <a:t>Return value: yes</a:t>
            </a:r>
          </a:p>
        </p:txBody>
      </p:sp>
      <p:sp>
        <p:nvSpPr>
          <p:cNvPr id="13" name="TextBox 12"/>
          <p:cNvSpPr txBox="1"/>
          <p:nvPr/>
        </p:nvSpPr>
        <p:spPr>
          <a:xfrm>
            <a:off x="6781800" y="3581400"/>
            <a:ext cx="2057400" cy="646331"/>
          </a:xfrm>
          <a:prstGeom prst="rect">
            <a:avLst/>
          </a:prstGeom>
        </p:spPr>
        <p:style>
          <a:lnRef idx="3">
            <a:schemeClr val="lt1"/>
          </a:lnRef>
          <a:fillRef idx="1">
            <a:schemeClr val="accent6"/>
          </a:fillRef>
          <a:effectRef idx="1">
            <a:schemeClr val="accent6"/>
          </a:effectRef>
          <a:fontRef idx="minor">
            <a:schemeClr val="lt1"/>
          </a:fontRef>
        </p:style>
        <p:txBody>
          <a:bodyPr wrap="square" rtlCol="0">
            <a:spAutoFit/>
          </a:bodyPr>
          <a:lstStyle/>
          <a:p>
            <a:r>
              <a:rPr lang="en-US" b="1" dirty="0"/>
              <a:t>Arguments:  yes</a:t>
            </a:r>
          </a:p>
          <a:p>
            <a:r>
              <a:rPr lang="en-US" b="1" dirty="0"/>
              <a:t>Return value: no</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0" y="39856"/>
            <a:ext cx="9144000" cy="954107"/>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r>
              <a:rPr lang="en-US" sz="2800" b="1" dirty="0"/>
              <a:t>Identify the category of the below given function declaration/function prototype of the user defined functions</a:t>
            </a:r>
            <a:endParaRPr lang="en-US" sz="2800" b="1" dirty="0">
              <a:solidFill>
                <a:schemeClr val="tx1"/>
              </a:solidFill>
            </a:endParaRPr>
          </a:p>
        </p:txBody>
      </p:sp>
      <p:sp>
        <p:nvSpPr>
          <p:cNvPr id="4" name="TextBox 3"/>
          <p:cNvSpPr txBox="1"/>
          <p:nvPr/>
        </p:nvSpPr>
        <p:spPr>
          <a:xfrm>
            <a:off x="533400" y="1219200"/>
            <a:ext cx="8001000" cy="4801314"/>
          </a:xfrm>
          <a:prstGeom prst="rect">
            <a:avLst/>
          </a:prstGeom>
          <a:noFill/>
        </p:spPr>
        <p:txBody>
          <a:bodyPr wrap="square" rtlCol="0">
            <a:spAutoFit/>
          </a:bodyPr>
          <a:lstStyle/>
          <a:p>
            <a:pPr marL="342900" indent="-342900">
              <a:lnSpc>
                <a:spcPct val="150000"/>
              </a:lnSpc>
              <a:buAutoNum type="arabicPeriod"/>
            </a:pPr>
            <a:r>
              <a:rPr lang="en-US" sz="3200" dirty="0" err="1"/>
              <a:t>int</a:t>
            </a:r>
            <a:r>
              <a:rPr lang="en-US" sz="3200" dirty="0"/>
              <a:t> sum(</a:t>
            </a:r>
            <a:r>
              <a:rPr lang="en-US" sz="3200" dirty="0" err="1"/>
              <a:t>int</a:t>
            </a:r>
            <a:r>
              <a:rPr lang="en-US" sz="3200" dirty="0"/>
              <a:t> a, </a:t>
            </a:r>
            <a:r>
              <a:rPr lang="en-US" sz="3200" dirty="0" err="1"/>
              <a:t>int</a:t>
            </a:r>
            <a:r>
              <a:rPr lang="en-US" sz="3200" dirty="0"/>
              <a:t> b);</a:t>
            </a:r>
          </a:p>
          <a:p>
            <a:pPr marL="342900" indent="-342900">
              <a:lnSpc>
                <a:spcPct val="150000"/>
              </a:lnSpc>
              <a:buAutoNum type="arabicPeriod"/>
            </a:pPr>
            <a:r>
              <a:rPr lang="en-US" sz="3200" dirty="0" err="1"/>
              <a:t>int</a:t>
            </a:r>
            <a:r>
              <a:rPr lang="en-US" sz="3200" dirty="0"/>
              <a:t> </a:t>
            </a:r>
            <a:r>
              <a:rPr lang="en-US" sz="3200" dirty="0" err="1"/>
              <a:t>rectangle_area</a:t>
            </a:r>
            <a:r>
              <a:rPr lang="en-US" sz="3200" dirty="0"/>
              <a:t>();</a:t>
            </a:r>
          </a:p>
          <a:p>
            <a:pPr marL="342900" indent="-342900">
              <a:lnSpc>
                <a:spcPct val="150000"/>
              </a:lnSpc>
              <a:buAutoNum type="arabicPeriod"/>
            </a:pPr>
            <a:r>
              <a:rPr lang="en-US" sz="3200" dirty="0"/>
              <a:t>float </a:t>
            </a:r>
            <a:r>
              <a:rPr lang="en-US" sz="3200" dirty="0" err="1"/>
              <a:t>simple_interest</a:t>
            </a:r>
            <a:r>
              <a:rPr lang="en-US" sz="3200" dirty="0"/>
              <a:t>(</a:t>
            </a:r>
            <a:r>
              <a:rPr lang="en-US" sz="3200" dirty="0" err="1"/>
              <a:t>int</a:t>
            </a:r>
            <a:r>
              <a:rPr lang="en-US" sz="3200" dirty="0"/>
              <a:t> p, </a:t>
            </a:r>
            <a:r>
              <a:rPr lang="en-US" sz="3200" dirty="0" err="1"/>
              <a:t>int</a:t>
            </a:r>
            <a:r>
              <a:rPr lang="en-US" sz="3200" dirty="0"/>
              <a:t> t, </a:t>
            </a:r>
            <a:r>
              <a:rPr lang="en-US" sz="3200" dirty="0" err="1"/>
              <a:t>int</a:t>
            </a:r>
            <a:r>
              <a:rPr lang="en-US" sz="3200" dirty="0"/>
              <a:t> r);</a:t>
            </a:r>
          </a:p>
          <a:p>
            <a:pPr marL="342900" indent="-342900">
              <a:lnSpc>
                <a:spcPct val="150000"/>
              </a:lnSpc>
              <a:buAutoNum type="arabicPeriod"/>
            </a:pPr>
            <a:r>
              <a:rPr lang="en-US" sz="3200" dirty="0"/>
              <a:t>void factorial();</a:t>
            </a:r>
          </a:p>
          <a:p>
            <a:pPr marL="342900" indent="-342900">
              <a:lnSpc>
                <a:spcPct val="150000"/>
              </a:lnSpc>
              <a:buAutoNum type="arabicPeriod"/>
            </a:pPr>
            <a:r>
              <a:rPr lang="en-US" sz="3200" dirty="0" err="1"/>
              <a:t>int</a:t>
            </a:r>
            <a:r>
              <a:rPr lang="en-US" sz="3200" dirty="0"/>
              <a:t> </a:t>
            </a:r>
            <a:r>
              <a:rPr lang="en-US" sz="3200" dirty="0" err="1"/>
              <a:t>isprime</a:t>
            </a:r>
            <a:r>
              <a:rPr lang="en-US" sz="3200" dirty="0"/>
              <a:t>(</a:t>
            </a:r>
            <a:r>
              <a:rPr lang="en-US" sz="3200" dirty="0" err="1"/>
              <a:t>int</a:t>
            </a:r>
            <a:r>
              <a:rPr lang="en-US" sz="3200" dirty="0"/>
              <a:t> n);</a:t>
            </a:r>
          </a:p>
          <a:p>
            <a:pPr marL="342900" indent="-342900">
              <a:lnSpc>
                <a:spcPct val="150000"/>
              </a:lnSpc>
              <a:buAutoNum type="arabicPeriod"/>
            </a:pPr>
            <a:r>
              <a:rPr lang="en-US" sz="3200" dirty="0"/>
              <a:t> void largest(</a:t>
            </a:r>
            <a:r>
              <a:rPr lang="en-US" sz="3200" dirty="0" err="1"/>
              <a:t>int</a:t>
            </a:r>
            <a:r>
              <a:rPr lang="en-US" sz="3200" dirty="0"/>
              <a:t> </a:t>
            </a:r>
            <a:r>
              <a:rPr lang="en-US" sz="3200" dirty="0" err="1"/>
              <a:t>a,int</a:t>
            </a:r>
            <a:r>
              <a:rPr lang="en-US" sz="3200" dirty="0"/>
              <a:t> b);</a:t>
            </a:r>
          </a:p>
          <a:p>
            <a:pPr marL="342900" indent="-342900">
              <a:buAutoNum type="arabicPeriod"/>
            </a:pPr>
            <a:endParaRPr lang="en-US"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0" y="39856"/>
            <a:ext cx="9144000" cy="1200329"/>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algn="just"/>
            <a:r>
              <a:rPr lang="en-US" sz="2400" dirty="0"/>
              <a:t>Write a function computeArea(</a:t>
            </a:r>
            <a:r>
              <a:rPr lang="en-US" sz="2400" dirty="0" err="1"/>
              <a:t>int</a:t>
            </a:r>
            <a:r>
              <a:rPr lang="en-US" sz="2400" dirty="0"/>
              <a:t>, </a:t>
            </a:r>
            <a:r>
              <a:rPr lang="en-US" sz="2400" dirty="0" err="1"/>
              <a:t>int</a:t>
            </a:r>
            <a:r>
              <a:rPr lang="en-US" sz="2400" dirty="0"/>
              <a:t>) that returns the computed area of a triangle for the given base and height. Write a C program that invokes this function to find the area of triangle.</a:t>
            </a:r>
            <a:endParaRPr lang="en-US" sz="2400" dirty="0">
              <a:solidFill>
                <a:schemeClr val="tx1"/>
              </a:solidFill>
            </a:endParaRPr>
          </a:p>
        </p:txBody>
      </p:sp>
      <p:pic>
        <p:nvPicPr>
          <p:cNvPr id="2050" name="Picture 2"/>
          <p:cNvPicPr>
            <a:picLocks noChangeAspect="1" noChangeArrowheads="1"/>
          </p:cNvPicPr>
          <p:nvPr/>
        </p:nvPicPr>
        <p:blipFill>
          <a:blip r:embed="rId2"/>
          <a:srcRect/>
          <a:stretch>
            <a:fillRect/>
          </a:stretch>
        </p:blipFill>
        <p:spPr bwMode="auto">
          <a:xfrm>
            <a:off x="582174" y="1319672"/>
            <a:ext cx="7979652" cy="5462128"/>
          </a:xfrm>
          <a:prstGeom prst="rect">
            <a:avLst/>
          </a:prstGeom>
          <a:noFill/>
          <a:ln w="15875">
            <a:solidFill>
              <a:schemeClr val="tx1"/>
            </a:solid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2204" y="1319748"/>
            <a:ext cx="3505200" cy="3785652"/>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algn="just"/>
            <a:r>
              <a:rPr lang="en-US" sz="2400" dirty="0"/>
              <a:t>Design and develop a C function </a:t>
            </a:r>
            <a:r>
              <a:rPr lang="en-US" sz="2400" b="1" i="1" dirty="0" err="1"/>
              <a:t>isPrime</a:t>
            </a:r>
            <a:r>
              <a:rPr lang="en-US" sz="2400" dirty="0"/>
              <a:t>(num) that accepts an integer argument and returns 1 if the argument is prime, a 0 otherwise. Write a C program that invokes this function to check whether a given number is prime or not.</a:t>
            </a:r>
          </a:p>
        </p:txBody>
      </p:sp>
      <p:pic>
        <p:nvPicPr>
          <p:cNvPr id="3074" name="Picture 2"/>
          <p:cNvPicPr>
            <a:picLocks noChangeAspect="1" noChangeArrowheads="1"/>
          </p:cNvPicPr>
          <p:nvPr/>
        </p:nvPicPr>
        <p:blipFill>
          <a:blip r:embed="rId2"/>
          <a:srcRect/>
          <a:stretch>
            <a:fillRect/>
          </a:stretch>
        </p:blipFill>
        <p:spPr bwMode="auto">
          <a:xfrm>
            <a:off x="3637672" y="355212"/>
            <a:ext cx="5448300" cy="6172200"/>
          </a:xfrm>
          <a:prstGeom prst="rect">
            <a:avLst/>
          </a:prstGeom>
          <a:ln w="22225"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28136"/>
            <a:ext cx="9144000" cy="646331"/>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algn="ctr"/>
            <a:r>
              <a:rPr lang="en-US" sz="3600" b="1" dirty="0">
                <a:solidFill>
                  <a:schemeClr val="tx1"/>
                </a:solidFill>
              </a:rPr>
              <a:t>Advantages of using functions</a:t>
            </a:r>
          </a:p>
        </p:txBody>
      </p:sp>
      <p:sp>
        <p:nvSpPr>
          <p:cNvPr id="3" name="TextBox 2"/>
          <p:cNvSpPr txBox="1"/>
          <p:nvPr/>
        </p:nvSpPr>
        <p:spPr>
          <a:xfrm>
            <a:off x="42204" y="930816"/>
            <a:ext cx="8991600" cy="3754874"/>
          </a:xfrm>
          <a:prstGeom prst="rect">
            <a:avLst/>
          </a:prstGeom>
          <a:noFill/>
        </p:spPr>
        <p:txBody>
          <a:bodyPr wrap="square" rtlCol="0">
            <a:spAutoFit/>
          </a:bodyPr>
          <a:lstStyle/>
          <a:p>
            <a:pPr marL="0" lvl="1">
              <a:lnSpc>
                <a:spcPct val="150000"/>
              </a:lnSpc>
              <a:buFont typeface="Wingdings" pitchFamily="2" charset="2"/>
              <a:buChar char="v"/>
            </a:pPr>
            <a:r>
              <a:rPr lang="en-US" sz="2800" dirty="0"/>
              <a:t>  Avoid repetition of codes.</a:t>
            </a:r>
          </a:p>
          <a:p>
            <a:pPr marL="0" lvl="1">
              <a:lnSpc>
                <a:spcPct val="150000"/>
              </a:lnSpc>
              <a:buFont typeface="Wingdings" pitchFamily="2" charset="2"/>
              <a:buChar char="v"/>
            </a:pPr>
            <a:r>
              <a:rPr lang="en-US" sz="2800" dirty="0"/>
              <a:t>  Increases program readability.</a:t>
            </a:r>
          </a:p>
          <a:p>
            <a:pPr marL="0" lvl="1">
              <a:lnSpc>
                <a:spcPct val="150000"/>
              </a:lnSpc>
              <a:buFont typeface="Wingdings" pitchFamily="2" charset="2"/>
              <a:buChar char="v"/>
            </a:pPr>
            <a:r>
              <a:rPr lang="en-US" sz="2800" dirty="0"/>
              <a:t>  Divide a complex problem into simpler ones.</a:t>
            </a:r>
          </a:p>
          <a:p>
            <a:pPr marL="0" lvl="1">
              <a:lnSpc>
                <a:spcPct val="150000"/>
              </a:lnSpc>
              <a:buFont typeface="Wingdings" pitchFamily="2" charset="2"/>
              <a:buChar char="v"/>
            </a:pPr>
            <a:r>
              <a:rPr lang="en-US" sz="2800" dirty="0"/>
              <a:t>  Reduces chances of error.</a:t>
            </a:r>
          </a:p>
          <a:p>
            <a:pPr marL="0" lvl="1">
              <a:lnSpc>
                <a:spcPct val="150000"/>
              </a:lnSpc>
              <a:buFont typeface="Wingdings" pitchFamily="2" charset="2"/>
              <a:buChar char="v"/>
            </a:pPr>
            <a:r>
              <a:rPr lang="en-US" sz="2800" dirty="0"/>
              <a:t>  Modifying a program becomes easier by using function.</a:t>
            </a:r>
          </a:p>
          <a:p>
            <a:endParaRPr lang="en-US" sz="2800" dirty="0"/>
          </a:p>
        </p:txBody>
      </p:sp>
      <p:sp>
        <p:nvSpPr>
          <p:cNvPr id="4" name="Rectangle 3"/>
          <p:cNvSpPr/>
          <p:nvPr/>
        </p:nvSpPr>
        <p:spPr>
          <a:xfrm>
            <a:off x="152400" y="5029200"/>
            <a:ext cx="8763000" cy="1200329"/>
          </a:xfrm>
          <a:prstGeom prst="rect">
            <a:avLst/>
          </a:prstGeom>
        </p:spPr>
        <p:txBody>
          <a:bodyPr wrap="square">
            <a:spAutoFit/>
          </a:bodyPr>
          <a:lstStyle/>
          <a:p>
            <a:pPr algn="just"/>
            <a:r>
              <a:rPr lang="en-US" sz="2400" dirty="0">
                <a:solidFill>
                  <a:srgbClr val="FF0000"/>
                </a:solidFill>
              </a:rPr>
              <a:t>Drawback:</a:t>
            </a:r>
          </a:p>
          <a:p>
            <a:pPr lvl="1" algn="just"/>
            <a:r>
              <a:rPr lang="en-US" sz="2400" dirty="0">
                <a:solidFill>
                  <a:srgbClr val="FF0000"/>
                </a:solidFill>
              </a:rPr>
              <a:t>Function calls involve transfer of control from calling function to called function and back, making the program execution slow!</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1F7FCD5-9EA6-14AF-546E-C8AABAEF2FB7}"/>
              </a:ext>
            </a:extLst>
          </p:cNvPr>
          <p:cNvSpPr txBox="1"/>
          <p:nvPr/>
        </p:nvSpPr>
        <p:spPr>
          <a:xfrm>
            <a:off x="0" y="28136"/>
            <a:ext cx="9144000" cy="646331"/>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algn="ctr"/>
            <a:r>
              <a:rPr lang="en-US" sz="3600" b="1" dirty="0">
                <a:solidFill>
                  <a:srgbClr val="C00000"/>
                </a:solidFill>
              </a:rPr>
              <a:t>Scope of Variables</a:t>
            </a:r>
          </a:p>
        </p:txBody>
      </p:sp>
      <p:sp>
        <p:nvSpPr>
          <p:cNvPr id="4" name="TextBox 3">
            <a:extLst>
              <a:ext uri="{FF2B5EF4-FFF2-40B4-BE49-F238E27FC236}">
                <a16:creationId xmlns:a16="http://schemas.microsoft.com/office/drawing/2014/main" id="{B7EEA5ED-EA4F-DA7B-718E-A42CAAF0C032}"/>
              </a:ext>
            </a:extLst>
          </p:cNvPr>
          <p:cNvSpPr txBox="1"/>
          <p:nvPr/>
        </p:nvSpPr>
        <p:spPr>
          <a:xfrm>
            <a:off x="42204" y="930816"/>
            <a:ext cx="8991600" cy="5693866"/>
          </a:xfrm>
          <a:prstGeom prst="rect">
            <a:avLst/>
          </a:prstGeom>
          <a:noFill/>
        </p:spPr>
        <p:txBody>
          <a:bodyPr wrap="square" rtlCol="0">
            <a:spAutoFit/>
          </a:bodyPr>
          <a:lstStyle/>
          <a:p>
            <a:pPr marL="457200" indent="-457200" algn="just">
              <a:buFont typeface="Arial" panose="020B0604020202020204" pitchFamily="34" charset="0"/>
              <a:buChar char="•"/>
            </a:pPr>
            <a:r>
              <a:rPr lang="en-US" sz="2800" dirty="0"/>
              <a:t>All constants and variables have a defined scope(visibility and accessibility)</a:t>
            </a:r>
          </a:p>
          <a:p>
            <a:pPr marL="457200" indent="-457200" algn="just">
              <a:buFont typeface="Arial" panose="020B0604020202020204" pitchFamily="34" charset="0"/>
              <a:buChar char="•"/>
            </a:pPr>
            <a:r>
              <a:rPr lang="en-US" sz="2800" dirty="0"/>
              <a:t>Scope in any programming is a region of the program where a defined variable can have its existence and beyond that variable can not be accessed. </a:t>
            </a:r>
          </a:p>
          <a:p>
            <a:pPr algn="just"/>
            <a:r>
              <a:rPr lang="en-US" sz="2800" dirty="0"/>
              <a:t>There are three places where variables can be declared in C programming language:</a:t>
            </a:r>
          </a:p>
          <a:p>
            <a:pPr marL="971550" lvl="1" indent="-514350" algn="just">
              <a:buFont typeface="+mj-lt"/>
              <a:buAutoNum type="arabicPeriod"/>
            </a:pPr>
            <a:r>
              <a:rPr lang="en-US" sz="2800" dirty="0"/>
              <a:t>Inside a function or a block which is called local variables.</a:t>
            </a:r>
          </a:p>
          <a:p>
            <a:pPr marL="971550" lvl="1" indent="-514350" algn="just">
              <a:buFont typeface="+mj-lt"/>
              <a:buAutoNum type="arabicPeriod"/>
            </a:pPr>
            <a:r>
              <a:rPr lang="en-US" sz="2800" dirty="0"/>
              <a:t>Outside of all functions which is called global variables.</a:t>
            </a:r>
          </a:p>
          <a:p>
            <a:pPr marL="971550" lvl="1" indent="-514350" algn="just">
              <a:buFont typeface="+mj-lt"/>
              <a:buAutoNum type="arabicPeriod"/>
            </a:pPr>
            <a:r>
              <a:rPr lang="en-US" sz="2800" dirty="0"/>
              <a:t>In the definition of function parameters which is called formal parameters.</a:t>
            </a:r>
          </a:p>
        </p:txBody>
      </p:sp>
    </p:spTree>
    <p:extLst>
      <p:ext uri="{BB962C8B-B14F-4D97-AF65-F5344CB8AC3E}">
        <p14:creationId xmlns:p14="http://schemas.microsoft.com/office/powerpoint/2010/main" val="38727569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75F9B48-D7B2-4F36-FC3A-16B0BD3DDDED}"/>
              </a:ext>
            </a:extLst>
          </p:cNvPr>
          <p:cNvSpPr txBox="1"/>
          <p:nvPr/>
        </p:nvSpPr>
        <p:spPr>
          <a:xfrm>
            <a:off x="152400" y="381000"/>
            <a:ext cx="8724900" cy="4832092"/>
          </a:xfrm>
          <a:prstGeom prst="rect">
            <a:avLst/>
          </a:prstGeom>
          <a:noFill/>
        </p:spPr>
        <p:txBody>
          <a:bodyPr wrap="square">
            <a:spAutoFit/>
          </a:bodyPr>
          <a:lstStyle/>
          <a:p>
            <a:pPr algn="just">
              <a:lnSpc>
                <a:spcPct val="150000"/>
              </a:lnSpc>
            </a:pPr>
            <a:r>
              <a:rPr lang="en-US" sz="2800" dirty="0"/>
              <a:t>There are 4 types of scope in C</a:t>
            </a:r>
            <a:endParaRPr lang="en-US" sz="2800" dirty="0">
              <a:solidFill>
                <a:srgbClr val="C00000"/>
              </a:solidFill>
            </a:endParaRPr>
          </a:p>
          <a:p>
            <a:pPr marL="514350" indent="-514350" algn="just">
              <a:lnSpc>
                <a:spcPct val="150000"/>
              </a:lnSpc>
              <a:buFont typeface="+mj-lt"/>
              <a:buAutoNum type="arabicPeriod"/>
            </a:pPr>
            <a:r>
              <a:rPr lang="en-US" sz="2800" b="1" dirty="0">
                <a:solidFill>
                  <a:srgbClr val="C00000"/>
                </a:solidFill>
              </a:rPr>
              <a:t>Block Scope</a:t>
            </a:r>
          </a:p>
          <a:p>
            <a:pPr marL="914400" lvl="1" indent="-457200" algn="just">
              <a:buFont typeface="Arial" panose="020B0604020202020204" pitchFamily="34" charset="0"/>
              <a:buChar char="•"/>
            </a:pPr>
            <a:r>
              <a:rPr lang="en-US" sz="2800" b="0" i="0" dirty="0">
                <a:solidFill>
                  <a:srgbClr val="3D3D4E"/>
                </a:solidFill>
                <a:effectLst/>
                <a:latin typeface="Droid Serif"/>
              </a:rPr>
              <a:t>A Block in C is a set of statements written within the right and left braces({ }). A block may contain more blocks within it, i.e., nested blocks.</a:t>
            </a:r>
          </a:p>
          <a:p>
            <a:pPr marL="914400" lvl="1" indent="-457200" algn="just">
              <a:buFont typeface="Arial" panose="020B0604020202020204" pitchFamily="34" charset="0"/>
              <a:buChar char="•"/>
            </a:pPr>
            <a:r>
              <a:rPr lang="en-US" sz="2800" b="0" i="0" dirty="0">
                <a:solidFill>
                  <a:srgbClr val="3D3D4E"/>
                </a:solidFill>
                <a:effectLst/>
                <a:latin typeface="Droid Serif"/>
              </a:rPr>
              <a:t>A variable declared within a Block has a </a:t>
            </a:r>
            <a:r>
              <a:rPr lang="en-US" sz="2800" b="1" i="0" dirty="0">
                <a:solidFill>
                  <a:srgbClr val="3D3D4E"/>
                </a:solidFill>
                <a:effectLst/>
                <a:latin typeface="Droid Serif"/>
              </a:rPr>
              <a:t>Block Scope</a:t>
            </a:r>
            <a:r>
              <a:rPr lang="en-US" sz="2800" b="0" i="0" dirty="0">
                <a:solidFill>
                  <a:srgbClr val="3D3D4E"/>
                </a:solidFill>
                <a:effectLst/>
                <a:latin typeface="Droid Serif"/>
              </a:rPr>
              <a:t>.</a:t>
            </a:r>
          </a:p>
          <a:p>
            <a:pPr marL="914400" lvl="1" indent="-457200" algn="just">
              <a:buFont typeface="Arial" panose="020B0604020202020204" pitchFamily="34" charset="0"/>
              <a:buChar char="•"/>
            </a:pPr>
            <a:r>
              <a:rPr lang="en-US" sz="2800" b="0" i="0" dirty="0">
                <a:solidFill>
                  <a:srgbClr val="3D3D4E"/>
                </a:solidFill>
                <a:effectLst/>
                <a:latin typeface="Droid Serif"/>
              </a:rPr>
              <a:t>This variable is accessible anywhere within the block and its inner blocks. </a:t>
            </a:r>
          </a:p>
          <a:p>
            <a:pPr marL="914400" lvl="1" indent="-457200" algn="just">
              <a:buFont typeface="Arial" panose="020B0604020202020204" pitchFamily="34" charset="0"/>
              <a:buChar char="•"/>
            </a:pPr>
            <a:r>
              <a:rPr lang="en-US" sz="2800" b="0" i="0" dirty="0">
                <a:solidFill>
                  <a:srgbClr val="3D3D4E"/>
                </a:solidFill>
                <a:effectLst/>
                <a:latin typeface="Droid Serif"/>
              </a:rPr>
              <a:t>Hence, the scope of such a variable ends where the block ends.</a:t>
            </a:r>
            <a:endParaRPr lang="en-US" sz="2800" dirty="0"/>
          </a:p>
        </p:txBody>
      </p:sp>
    </p:spTree>
    <p:extLst>
      <p:ext uri="{BB962C8B-B14F-4D97-AF65-F5344CB8AC3E}">
        <p14:creationId xmlns:p14="http://schemas.microsoft.com/office/powerpoint/2010/main" val="2030834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11721"/>
            <a:ext cx="9144000" cy="584775"/>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algn="ctr"/>
            <a:r>
              <a:rPr lang="en-US" sz="3200" b="1" dirty="0">
                <a:solidFill>
                  <a:schemeClr val="tx1"/>
                </a:solidFill>
              </a:rPr>
              <a:t>Types of functions</a:t>
            </a:r>
          </a:p>
        </p:txBody>
      </p:sp>
      <p:graphicFrame>
        <p:nvGraphicFramePr>
          <p:cNvPr id="4" name="Diagram 3"/>
          <p:cNvGraphicFramePr/>
          <p:nvPr/>
        </p:nvGraphicFramePr>
        <p:xfrm>
          <a:off x="1219200" y="533400"/>
          <a:ext cx="6858000" cy="23219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6" name="Straight Connector 5"/>
          <p:cNvCxnSpPr/>
          <p:nvPr/>
        </p:nvCxnSpPr>
        <p:spPr>
          <a:xfrm rot="5400000">
            <a:off x="2285206" y="3005002"/>
            <a:ext cx="304800" cy="1588"/>
          </a:xfrm>
          <a:prstGeom prst="line">
            <a:avLst/>
          </a:prstGeom>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228600" y="4475872"/>
            <a:ext cx="4876800" cy="707886"/>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just"/>
            <a:r>
              <a:rPr lang="en-US" sz="2000" b="1" dirty="0"/>
              <a:t>Math</a:t>
            </a:r>
            <a:r>
              <a:rPr lang="en-US" sz="2000" dirty="0"/>
              <a:t> Library functions such as,</a:t>
            </a:r>
          </a:p>
          <a:p>
            <a:pPr algn="just"/>
            <a:r>
              <a:rPr lang="en-US" sz="2000" b="1" dirty="0">
                <a:solidFill>
                  <a:srgbClr val="C00000"/>
                </a:solidFill>
              </a:rPr>
              <a:t>sqrt(), </a:t>
            </a:r>
            <a:r>
              <a:rPr lang="en-US" sz="2000" b="1" dirty="0" err="1">
                <a:solidFill>
                  <a:srgbClr val="C00000"/>
                </a:solidFill>
              </a:rPr>
              <a:t>pow</a:t>
            </a:r>
            <a:r>
              <a:rPr lang="en-US" sz="2000" b="1" dirty="0">
                <a:solidFill>
                  <a:srgbClr val="C00000"/>
                </a:solidFill>
              </a:rPr>
              <a:t>()  </a:t>
            </a:r>
            <a:r>
              <a:rPr lang="en-US" sz="2000" dirty="0"/>
              <a:t>defined in &lt;</a:t>
            </a:r>
            <a:r>
              <a:rPr lang="en-US" sz="2000" dirty="0" err="1"/>
              <a:t>math.h</a:t>
            </a:r>
            <a:r>
              <a:rPr lang="en-US" sz="2000" dirty="0"/>
              <a:t>&gt;</a:t>
            </a:r>
          </a:p>
        </p:txBody>
      </p:sp>
      <p:sp>
        <p:nvSpPr>
          <p:cNvPr id="9" name="TextBox 8"/>
          <p:cNvSpPr txBox="1"/>
          <p:nvPr/>
        </p:nvSpPr>
        <p:spPr>
          <a:xfrm>
            <a:off x="228600" y="5271868"/>
            <a:ext cx="4876800" cy="707886"/>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just"/>
            <a:r>
              <a:rPr lang="en-US" sz="2000" b="1" dirty="0"/>
              <a:t>Standard </a:t>
            </a:r>
            <a:r>
              <a:rPr lang="en-US" sz="2000" b="1" i="1" dirty="0"/>
              <a:t>IO</a:t>
            </a:r>
            <a:r>
              <a:rPr lang="en-US" sz="2000" b="1" dirty="0"/>
              <a:t> </a:t>
            </a:r>
            <a:r>
              <a:rPr lang="en-US" sz="2000" dirty="0"/>
              <a:t>Library functions such as, </a:t>
            </a:r>
            <a:r>
              <a:rPr lang="en-US" sz="2000" b="1" dirty="0" err="1">
                <a:solidFill>
                  <a:srgbClr val="C00000"/>
                </a:solidFill>
              </a:rPr>
              <a:t>printf</a:t>
            </a:r>
            <a:r>
              <a:rPr lang="en-US" sz="2000" b="1" dirty="0">
                <a:solidFill>
                  <a:srgbClr val="C00000"/>
                </a:solidFill>
              </a:rPr>
              <a:t>(), </a:t>
            </a:r>
            <a:r>
              <a:rPr lang="en-US" sz="2000" b="1" dirty="0" err="1">
                <a:solidFill>
                  <a:srgbClr val="C00000"/>
                </a:solidFill>
              </a:rPr>
              <a:t>scanf</a:t>
            </a:r>
            <a:r>
              <a:rPr lang="en-US" sz="2000" b="1" dirty="0">
                <a:solidFill>
                  <a:srgbClr val="C00000"/>
                </a:solidFill>
              </a:rPr>
              <a:t>()  </a:t>
            </a:r>
            <a:r>
              <a:rPr lang="en-US" sz="2000" dirty="0"/>
              <a:t>defined in &lt;</a:t>
            </a:r>
            <a:r>
              <a:rPr lang="en-US" sz="2000" dirty="0" err="1"/>
              <a:t>stdio.h</a:t>
            </a:r>
            <a:r>
              <a:rPr lang="en-US" sz="2000" dirty="0"/>
              <a:t>&gt;</a:t>
            </a:r>
          </a:p>
        </p:txBody>
      </p:sp>
      <p:sp>
        <p:nvSpPr>
          <p:cNvPr id="10" name="TextBox 9"/>
          <p:cNvSpPr txBox="1"/>
          <p:nvPr/>
        </p:nvSpPr>
        <p:spPr>
          <a:xfrm>
            <a:off x="228600" y="6073914"/>
            <a:ext cx="4876800" cy="707886"/>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just"/>
            <a:r>
              <a:rPr lang="en-US" sz="2000" b="1" dirty="0"/>
              <a:t>String</a:t>
            </a:r>
            <a:r>
              <a:rPr lang="en-US" sz="2000" dirty="0"/>
              <a:t>  Library functions such as,</a:t>
            </a:r>
          </a:p>
          <a:p>
            <a:pPr algn="just"/>
            <a:r>
              <a:rPr lang="en-US" sz="2000" dirty="0"/>
              <a:t> </a:t>
            </a:r>
            <a:r>
              <a:rPr lang="en-US" sz="2000" b="1" dirty="0" err="1">
                <a:solidFill>
                  <a:srgbClr val="C00000"/>
                </a:solidFill>
              </a:rPr>
              <a:t>strlen</a:t>
            </a:r>
            <a:r>
              <a:rPr lang="en-US" sz="2000" b="1" dirty="0">
                <a:solidFill>
                  <a:srgbClr val="C00000"/>
                </a:solidFill>
              </a:rPr>
              <a:t>(), </a:t>
            </a:r>
            <a:r>
              <a:rPr lang="en-US" sz="2000" b="1" dirty="0" err="1">
                <a:solidFill>
                  <a:srgbClr val="C00000"/>
                </a:solidFill>
              </a:rPr>
              <a:t>strrev</a:t>
            </a:r>
            <a:r>
              <a:rPr lang="en-US" sz="2000" b="1" dirty="0">
                <a:solidFill>
                  <a:srgbClr val="C00000"/>
                </a:solidFill>
              </a:rPr>
              <a:t>() </a:t>
            </a:r>
            <a:r>
              <a:rPr lang="en-US" sz="2000" dirty="0"/>
              <a:t>defined in &lt;</a:t>
            </a:r>
            <a:r>
              <a:rPr lang="en-US" sz="2000" dirty="0" err="1"/>
              <a:t>string.h</a:t>
            </a:r>
            <a:r>
              <a:rPr lang="en-US" sz="2000" dirty="0"/>
              <a:t>&gt;</a:t>
            </a:r>
          </a:p>
        </p:txBody>
      </p:sp>
      <p:cxnSp>
        <p:nvCxnSpPr>
          <p:cNvPr id="11" name="Straight Connector 10"/>
          <p:cNvCxnSpPr/>
          <p:nvPr/>
        </p:nvCxnSpPr>
        <p:spPr>
          <a:xfrm rot="5400000">
            <a:off x="6667500" y="3237706"/>
            <a:ext cx="685006" cy="794"/>
          </a:xfrm>
          <a:prstGeom prst="line">
            <a:avLst/>
          </a:prstGeom>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5486400" y="3601328"/>
            <a:ext cx="3581400" cy="2246769"/>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just"/>
            <a:r>
              <a:rPr lang="en-US" sz="2000" dirty="0"/>
              <a:t>User defined functions are those functions that are defined by the user. Assume you want to compute square of a given number, So we can write a function known as </a:t>
            </a:r>
            <a:r>
              <a:rPr lang="en-US" sz="2000" b="1" dirty="0"/>
              <a:t>square(), main(), </a:t>
            </a:r>
            <a:r>
              <a:rPr lang="en-US" sz="2000" dirty="0"/>
              <a:t>and many more.</a:t>
            </a:r>
          </a:p>
        </p:txBody>
      </p:sp>
      <p:sp>
        <p:nvSpPr>
          <p:cNvPr id="14" name="TextBox 13"/>
          <p:cNvSpPr txBox="1"/>
          <p:nvPr/>
        </p:nvSpPr>
        <p:spPr>
          <a:xfrm>
            <a:off x="5410200" y="3212068"/>
            <a:ext cx="1219200" cy="369332"/>
          </a:xfrm>
          <a:prstGeom prst="rect">
            <a:avLst/>
          </a:prstGeom>
          <a:noFill/>
        </p:spPr>
        <p:txBody>
          <a:bodyPr wrap="square" rtlCol="0">
            <a:spAutoFit/>
          </a:bodyPr>
          <a:lstStyle/>
          <a:p>
            <a:r>
              <a:rPr lang="en-US" b="1" dirty="0"/>
              <a:t>Example</a:t>
            </a:r>
          </a:p>
        </p:txBody>
      </p:sp>
      <p:sp>
        <p:nvSpPr>
          <p:cNvPr id="15" name="TextBox 14"/>
          <p:cNvSpPr txBox="1"/>
          <p:nvPr/>
        </p:nvSpPr>
        <p:spPr>
          <a:xfrm>
            <a:off x="28136" y="3066871"/>
            <a:ext cx="5181600" cy="1200329"/>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pPr algn="just"/>
            <a:r>
              <a:rPr lang="en-US" dirty="0"/>
              <a:t>C provides a rich collections of library functions whose definitions have been written and are ready to be used in our programs. The implementation details of these functions are  not known to the users.</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1618747-E4C5-A893-AF08-36C435D46D64}"/>
              </a:ext>
            </a:extLst>
          </p:cNvPr>
          <p:cNvPicPr>
            <a:picLocks noChangeAspect="1"/>
          </p:cNvPicPr>
          <p:nvPr/>
        </p:nvPicPr>
        <p:blipFill>
          <a:blip r:embed="rId2"/>
          <a:stretch>
            <a:fillRect/>
          </a:stretch>
        </p:blipFill>
        <p:spPr>
          <a:xfrm>
            <a:off x="1406542" y="685800"/>
            <a:ext cx="6365858" cy="4210684"/>
          </a:xfrm>
          <a:prstGeom prst="rect">
            <a:avLst/>
          </a:prstGeom>
        </p:spPr>
      </p:pic>
      <p:grpSp>
        <p:nvGrpSpPr>
          <p:cNvPr id="7" name="Group 6">
            <a:extLst>
              <a:ext uri="{FF2B5EF4-FFF2-40B4-BE49-F238E27FC236}">
                <a16:creationId xmlns:a16="http://schemas.microsoft.com/office/drawing/2014/main" id="{29A4D549-AD6C-CDCF-8B7F-9D6E26B34BE8}"/>
              </a:ext>
            </a:extLst>
          </p:cNvPr>
          <p:cNvGrpSpPr/>
          <p:nvPr/>
        </p:nvGrpSpPr>
        <p:grpSpPr>
          <a:xfrm>
            <a:off x="3541050" y="5073978"/>
            <a:ext cx="2057400" cy="1278876"/>
            <a:chOff x="1051707" y="4787173"/>
            <a:chExt cx="2057400" cy="1278876"/>
          </a:xfrm>
        </p:grpSpPr>
        <p:pic>
          <p:nvPicPr>
            <p:cNvPr id="5" name="Picture 4">
              <a:extLst>
                <a:ext uri="{FF2B5EF4-FFF2-40B4-BE49-F238E27FC236}">
                  <a16:creationId xmlns:a16="http://schemas.microsoft.com/office/drawing/2014/main" id="{943F35BD-A6A9-2898-82C5-3581C6F80378}"/>
                </a:ext>
              </a:extLst>
            </p:cNvPr>
            <p:cNvPicPr>
              <a:picLocks noChangeAspect="1"/>
            </p:cNvPicPr>
            <p:nvPr/>
          </p:nvPicPr>
          <p:blipFill>
            <a:blip r:embed="rId3"/>
            <a:stretch>
              <a:fillRect/>
            </a:stretch>
          </p:blipFill>
          <p:spPr>
            <a:xfrm>
              <a:off x="1066800" y="5334000"/>
              <a:ext cx="2027214" cy="732049"/>
            </a:xfrm>
            <a:prstGeom prst="rect">
              <a:avLst/>
            </a:prstGeom>
          </p:spPr>
        </p:pic>
        <p:sp>
          <p:nvSpPr>
            <p:cNvPr id="6" name="TextBox 5">
              <a:extLst>
                <a:ext uri="{FF2B5EF4-FFF2-40B4-BE49-F238E27FC236}">
                  <a16:creationId xmlns:a16="http://schemas.microsoft.com/office/drawing/2014/main" id="{3FE9D0E1-5349-8905-1745-5B5BCBDC5C7E}"/>
                </a:ext>
              </a:extLst>
            </p:cNvPr>
            <p:cNvSpPr txBox="1"/>
            <p:nvPr/>
          </p:nvSpPr>
          <p:spPr>
            <a:xfrm>
              <a:off x="1051707" y="4787173"/>
              <a:ext cx="2057400" cy="369332"/>
            </a:xfrm>
            <a:prstGeom prst="rect">
              <a:avLst/>
            </a:prstGeom>
            <a:noFill/>
          </p:spPr>
          <p:txBody>
            <a:bodyPr wrap="square" rtlCol="0">
              <a:spAutoFit/>
            </a:bodyPr>
            <a:lstStyle/>
            <a:p>
              <a:pPr algn="ctr"/>
              <a:r>
                <a:rPr lang="en-IN" b="1" dirty="0"/>
                <a:t>Output</a:t>
              </a:r>
            </a:p>
          </p:txBody>
        </p:sp>
      </p:grpSp>
    </p:spTree>
    <p:extLst>
      <p:ext uri="{BB962C8B-B14F-4D97-AF65-F5344CB8AC3E}">
        <p14:creationId xmlns:p14="http://schemas.microsoft.com/office/powerpoint/2010/main" val="39291602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7EEA5ED-EA4F-DA7B-718E-A42CAAF0C032}"/>
              </a:ext>
            </a:extLst>
          </p:cNvPr>
          <p:cNvSpPr txBox="1"/>
          <p:nvPr/>
        </p:nvSpPr>
        <p:spPr>
          <a:xfrm>
            <a:off x="76200" y="228600"/>
            <a:ext cx="8991600" cy="6555641"/>
          </a:xfrm>
          <a:prstGeom prst="rect">
            <a:avLst/>
          </a:prstGeom>
          <a:noFill/>
        </p:spPr>
        <p:txBody>
          <a:bodyPr wrap="square" rtlCol="0">
            <a:spAutoFit/>
          </a:bodyPr>
          <a:lstStyle/>
          <a:p>
            <a:pPr marL="514350" indent="-514350" algn="just">
              <a:buFont typeface="+mj-lt"/>
              <a:buAutoNum type="arabicPeriod" startAt="2"/>
            </a:pPr>
            <a:r>
              <a:rPr lang="en-US" sz="2800" b="1" dirty="0">
                <a:solidFill>
                  <a:srgbClr val="C00000"/>
                </a:solidFill>
              </a:rPr>
              <a:t>Function Scope</a:t>
            </a:r>
          </a:p>
          <a:p>
            <a:pPr marL="457200" indent="-457200" algn="just">
              <a:buFont typeface="Arial" panose="020B0604020202020204" pitchFamily="34" charset="0"/>
              <a:buChar char="•"/>
            </a:pPr>
            <a:r>
              <a:rPr lang="en-US" sz="2800" b="0" i="0" dirty="0">
                <a:solidFill>
                  <a:srgbClr val="273239"/>
                </a:solidFill>
                <a:effectLst/>
                <a:latin typeface="urw-din"/>
              </a:rPr>
              <a:t>Function scope begins at the opening of the function and ends with the closing of it. </a:t>
            </a:r>
          </a:p>
          <a:p>
            <a:pPr marL="457200" indent="-457200" algn="just">
              <a:buFont typeface="Arial" panose="020B0604020202020204" pitchFamily="34" charset="0"/>
              <a:buChar char="•"/>
            </a:pPr>
            <a:r>
              <a:rPr lang="en-US" sz="2800" b="0" i="0" dirty="0">
                <a:solidFill>
                  <a:srgbClr val="273239"/>
                </a:solidFill>
                <a:effectLst/>
                <a:latin typeface="urw-din"/>
              </a:rPr>
              <a:t>Function scope is applicable to </a:t>
            </a:r>
            <a:r>
              <a:rPr lang="en-US" sz="2800" b="0" i="0" dirty="0" err="1">
                <a:solidFill>
                  <a:srgbClr val="273239"/>
                </a:solidFill>
                <a:effectLst/>
                <a:latin typeface="urw-din"/>
              </a:rPr>
              <a:t>goto</a:t>
            </a:r>
            <a:r>
              <a:rPr lang="en-US" sz="2800" b="0" i="0" dirty="0">
                <a:solidFill>
                  <a:srgbClr val="273239"/>
                </a:solidFill>
                <a:effectLst/>
                <a:latin typeface="urw-din"/>
              </a:rPr>
              <a:t> label names only. </a:t>
            </a:r>
          </a:p>
          <a:p>
            <a:pPr marL="457200" indent="-457200" algn="just">
              <a:buFont typeface="Arial" panose="020B0604020202020204" pitchFamily="34" charset="0"/>
              <a:buChar char="•"/>
            </a:pPr>
            <a:r>
              <a:rPr lang="en-US" sz="2800" b="0" i="0" dirty="0">
                <a:solidFill>
                  <a:srgbClr val="273239"/>
                </a:solidFill>
                <a:effectLst/>
                <a:latin typeface="urw-din"/>
              </a:rPr>
              <a:t>A label declared is used as a target to </a:t>
            </a:r>
            <a:r>
              <a:rPr lang="en-US" sz="2800" b="0" i="0" dirty="0" err="1">
                <a:solidFill>
                  <a:srgbClr val="273239"/>
                </a:solidFill>
                <a:effectLst/>
                <a:latin typeface="urw-din"/>
              </a:rPr>
              <a:t>goto</a:t>
            </a:r>
            <a:r>
              <a:rPr lang="en-US" sz="2800" b="0" i="0" dirty="0">
                <a:solidFill>
                  <a:srgbClr val="273239"/>
                </a:solidFill>
                <a:effectLst/>
                <a:latin typeface="urw-din"/>
              </a:rPr>
              <a:t> statement and both </a:t>
            </a:r>
            <a:r>
              <a:rPr lang="en-US" sz="2800" b="0" i="0" dirty="0" err="1">
                <a:solidFill>
                  <a:srgbClr val="273239"/>
                </a:solidFill>
                <a:effectLst/>
                <a:latin typeface="urw-din"/>
              </a:rPr>
              <a:t>goto</a:t>
            </a:r>
            <a:r>
              <a:rPr lang="en-US" sz="2800" b="0" i="0" dirty="0">
                <a:solidFill>
                  <a:srgbClr val="273239"/>
                </a:solidFill>
                <a:effectLst/>
                <a:latin typeface="urw-din"/>
              </a:rPr>
              <a:t> and label statement must be in same function</a:t>
            </a:r>
            <a:endParaRPr lang="en-US" sz="2800" dirty="0">
              <a:solidFill>
                <a:srgbClr val="273239"/>
              </a:solidFill>
              <a:latin typeface="urw-din"/>
            </a:endParaRPr>
          </a:p>
          <a:p>
            <a:pPr algn="just"/>
            <a:r>
              <a:rPr lang="en-US" sz="2800" b="1" dirty="0">
                <a:solidFill>
                  <a:srgbClr val="273239"/>
                </a:solidFill>
                <a:latin typeface="urw-din"/>
              </a:rPr>
              <a:t>Ex:</a:t>
            </a:r>
            <a:r>
              <a:rPr lang="en-US" sz="2800" dirty="0">
                <a:solidFill>
                  <a:srgbClr val="273239"/>
                </a:solidFill>
                <a:latin typeface="urw-din"/>
              </a:rPr>
              <a:t>	int main()</a:t>
            </a:r>
          </a:p>
          <a:p>
            <a:pPr algn="just"/>
            <a:r>
              <a:rPr lang="en-US" sz="2800" dirty="0">
                <a:solidFill>
                  <a:srgbClr val="273239"/>
                </a:solidFill>
                <a:latin typeface="urw-din"/>
              </a:rPr>
              <a:t>	{</a:t>
            </a:r>
          </a:p>
          <a:p>
            <a:pPr algn="just"/>
            <a:r>
              <a:rPr lang="en-US" sz="2800" dirty="0">
                <a:solidFill>
                  <a:srgbClr val="273239"/>
                </a:solidFill>
                <a:latin typeface="urw-din"/>
              </a:rPr>
              <a:t>		….</a:t>
            </a:r>
          </a:p>
          <a:p>
            <a:pPr algn="just"/>
            <a:r>
              <a:rPr lang="en-US" sz="2800" dirty="0">
                <a:solidFill>
                  <a:srgbClr val="273239"/>
                </a:solidFill>
                <a:latin typeface="urw-din"/>
              </a:rPr>
              <a:t>		loop: 		//</a:t>
            </a:r>
            <a:r>
              <a:rPr lang="en-US" sz="2800" dirty="0" err="1">
                <a:solidFill>
                  <a:srgbClr val="273239"/>
                </a:solidFill>
                <a:latin typeface="urw-din"/>
              </a:rPr>
              <a:t>goto</a:t>
            </a:r>
            <a:r>
              <a:rPr lang="en-US" sz="2800" dirty="0">
                <a:solidFill>
                  <a:srgbClr val="273239"/>
                </a:solidFill>
                <a:latin typeface="urw-din"/>
              </a:rPr>
              <a:t> label has function scope</a:t>
            </a:r>
          </a:p>
          <a:p>
            <a:pPr algn="just"/>
            <a:r>
              <a:rPr lang="en-US" sz="2800" dirty="0">
                <a:solidFill>
                  <a:srgbClr val="273239"/>
                </a:solidFill>
                <a:latin typeface="urw-din"/>
              </a:rPr>
              <a:t>		….</a:t>
            </a:r>
          </a:p>
          <a:p>
            <a:pPr algn="just"/>
            <a:r>
              <a:rPr lang="en-US" sz="2800" dirty="0">
                <a:solidFill>
                  <a:srgbClr val="273239"/>
                </a:solidFill>
                <a:latin typeface="urw-din"/>
              </a:rPr>
              <a:t>		</a:t>
            </a:r>
            <a:r>
              <a:rPr lang="en-US" sz="2800" dirty="0" err="1">
                <a:solidFill>
                  <a:srgbClr val="273239"/>
                </a:solidFill>
                <a:latin typeface="urw-din"/>
              </a:rPr>
              <a:t>goto</a:t>
            </a:r>
            <a:r>
              <a:rPr lang="en-US" sz="2800" dirty="0">
                <a:solidFill>
                  <a:srgbClr val="273239"/>
                </a:solidFill>
                <a:latin typeface="urw-din"/>
              </a:rPr>
              <a:t> loop;   // the </a:t>
            </a:r>
            <a:r>
              <a:rPr lang="en-US" sz="2800" dirty="0" err="1">
                <a:solidFill>
                  <a:srgbClr val="273239"/>
                </a:solidFill>
                <a:latin typeface="urw-din"/>
              </a:rPr>
              <a:t>goto</a:t>
            </a:r>
            <a:r>
              <a:rPr lang="en-US" sz="2800" dirty="0">
                <a:solidFill>
                  <a:srgbClr val="273239"/>
                </a:solidFill>
                <a:latin typeface="urw-din"/>
              </a:rPr>
              <a:t> statement</a:t>
            </a:r>
          </a:p>
          <a:p>
            <a:pPr algn="just"/>
            <a:r>
              <a:rPr lang="en-US" sz="2800" dirty="0">
                <a:solidFill>
                  <a:srgbClr val="273239"/>
                </a:solidFill>
                <a:latin typeface="urw-din"/>
              </a:rPr>
              <a:t>		….</a:t>
            </a:r>
          </a:p>
          <a:p>
            <a:pPr algn="just"/>
            <a:r>
              <a:rPr lang="en-US" sz="2800" dirty="0">
                <a:solidFill>
                  <a:srgbClr val="273239"/>
                </a:solidFill>
                <a:latin typeface="urw-din"/>
              </a:rPr>
              <a:t>		return 0;</a:t>
            </a:r>
          </a:p>
          <a:p>
            <a:pPr algn="just"/>
            <a:r>
              <a:rPr lang="en-US" sz="2800" dirty="0">
                <a:solidFill>
                  <a:srgbClr val="273239"/>
                </a:solidFill>
                <a:latin typeface="urw-din"/>
              </a:rPr>
              <a:t>	}</a:t>
            </a:r>
          </a:p>
        </p:txBody>
      </p:sp>
    </p:spTree>
    <p:extLst>
      <p:ext uri="{BB962C8B-B14F-4D97-AF65-F5344CB8AC3E}">
        <p14:creationId xmlns:p14="http://schemas.microsoft.com/office/powerpoint/2010/main" val="348529210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7EEA5ED-EA4F-DA7B-718E-A42CAAF0C032}"/>
              </a:ext>
            </a:extLst>
          </p:cNvPr>
          <p:cNvSpPr txBox="1"/>
          <p:nvPr/>
        </p:nvSpPr>
        <p:spPr>
          <a:xfrm>
            <a:off x="228600" y="228600"/>
            <a:ext cx="8610600" cy="7412157"/>
          </a:xfrm>
          <a:prstGeom prst="rect">
            <a:avLst/>
          </a:prstGeom>
          <a:noFill/>
        </p:spPr>
        <p:txBody>
          <a:bodyPr wrap="square" rtlCol="0">
            <a:spAutoFit/>
          </a:bodyPr>
          <a:lstStyle/>
          <a:p>
            <a:pPr marL="514350" indent="-514350" algn="just">
              <a:lnSpc>
                <a:spcPct val="150000"/>
              </a:lnSpc>
              <a:buFont typeface="+mj-lt"/>
              <a:buAutoNum type="arabicPeriod" startAt="3"/>
            </a:pPr>
            <a:r>
              <a:rPr lang="en-US" sz="2800" b="1" dirty="0">
                <a:solidFill>
                  <a:srgbClr val="C00000"/>
                </a:solidFill>
              </a:rPr>
              <a:t>Program Scope</a:t>
            </a:r>
          </a:p>
          <a:p>
            <a:pPr marL="457200" indent="-457200" algn="just">
              <a:lnSpc>
                <a:spcPct val="150000"/>
              </a:lnSpc>
              <a:buFont typeface="Arial" panose="020B0604020202020204" pitchFamily="34" charset="0"/>
              <a:buChar char="•"/>
            </a:pPr>
            <a:r>
              <a:rPr kumimoji="0" lang="en-US" altLang="en-US" sz="2400" b="0" i="0" u="none" strike="noStrike" cap="none" normalizeH="0" baseline="0" dirty="0">
                <a:ln>
                  <a:noFill/>
                </a:ln>
                <a:solidFill>
                  <a:srgbClr val="3D3D4E"/>
                </a:solidFill>
                <a:effectLst/>
              </a:rPr>
              <a:t>Global variables declared outside the function bodies have a </a:t>
            </a:r>
            <a:r>
              <a:rPr kumimoji="0" lang="en-US" altLang="en-US" sz="2400" i="0" u="none" strike="noStrike" cap="none" normalizeH="0" baseline="0" dirty="0">
                <a:ln>
                  <a:noFill/>
                </a:ln>
                <a:solidFill>
                  <a:srgbClr val="C7254E"/>
                </a:solidFill>
                <a:effectLst/>
              </a:rPr>
              <a:t>program scope</a:t>
            </a:r>
            <a:r>
              <a:rPr kumimoji="0" lang="en-US" altLang="en-US" sz="2400" i="0" u="none" strike="noStrike" cap="none" normalizeH="0" baseline="0" dirty="0">
                <a:ln>
                  <a:noFill/>
                </a:ln>
                <a:solidFill>
                  <a:srgbClr val="3D3D4E"/>
                </a:solidFill>
                <a:effectLst/>
              </a:rPr>
              <a:t>. </a:t>
            </a:r>
          </a:p>
          <a:p>
            <a:pPr marL="457200" indent="-457200" algn="just">
              <a:lnSpc>
                <a:spcPct val="150000"/>
              </a:lnSpc>
              <a:buFont typeface="Arial" panose="020B0604020202020204" pitchFamily="34" charset="0"/>
              <a:buChar char="•"/>
            </a:pPr>
            <a:r>
              <a:rPr kumimoji="0" lang="en-US" altLang="en-US" sz="2400" b="0" i="0" u="none" strike="noStrike" cap="none" normalizeH="0" baseline="0" dirty="0">
                <a:ln>
                  <a:noFill/>
                </a:ln>
                <a:solidFill>
                  <a:srgbClr val="3D3D4E"/>
                </a:solidFill>
                <a:effectLst/>
              </a:rPr>
              <a:t>The availability of global variables stays for the entire program after its declaration. </a:t>
            </a:r>
          </a:p>
          <a:p>
            <a:pPr marL="457200" indent="-457200" algn="just">
              <a:lnSpc>
                <a:spcPct val="150000"/>
              </a:lnSpc>
              <a:buFont typeface="Arial" panose="020B0604020202020204" pitchFamily="34" charset="0"/>
              <a:buChar char="•"/>
            </a:pPr>
            <a:r>
              <a:rPr kumimoji="0" lang="en-US" altLang="en-US" sz="2400" b="0" i="0" u="none" strike="noStrike" cap="none" normalizeH="0" baseline="0" dirty="0">
                <a:ln>
                  <a:noFill/>
                </a:ln>
                <a:solidFill>
                  <a:srgbClr val="3D3D4E"/>
                </a:solidFill>
                <a:effectLst/>
              </a:rPr>
              <a:t>If global variables are not initialized during its initialization then it is automatically initialized to </a:t>
            </a:r>
            <a:r>
              <a:rPr kumimoji="0" lang="en-US" altLang="en-US" sz="2400" b="0" i="0" u="none" strike="noStrike" cap="none" normalizeH="0" baseline="0" dirty="0">
                <a:ln>
                  <a:noFill/>
                </a:ln>
                <a:solidFill>
                  <a:srgbClr val="C00000"/>
                </a:solidFill>
                <a:effectLst/>
              </a:rPr>
              <a:t>zero</a:t>
            </a:r>
            <a:r>
              <a:rPr kumimoji="0" lang="en-US" altLang="en-US" sz="2400" b="0" i="0" u="none" strike="noStrike" cap="none" normalizeH="0" baseline="0" dirty="0">
                <a:ln>
                  <a:noFill/>
                </a:ln>
                <a:solidFill>
                  <a:srgbClr val="3D3D4E"/>
                </a:solidFill>
                <a:effectLst/>
              </a:rPr>
              <a:t> by the compiler .</a:t>
            </a:r>
            <a:r>
              <a:rPr kumimoji="0" lang="en-US" altLang="en-US" sz="2400" b="0" i="0" u="none" strike="noStrike" cap="none" normalizeH="0" baseline="0" dirty="0">
                <a:ln>
                  <a:noFill/>
                </a:ln>
                <a:solidFill>
                  <a:schemeClr val="tx1"/>
                </a:solidFill>
                <a:effectLst/>
              </a:rPr>
              <a:t> </a:t>
            </a:r>
          </a:p>
          <a:p>
            <a:pPr algn="just">
              <a:lnSpc>
                <a:spcPct val="150000"/>
              </a:lnSpc>
            </a:pPr>
            <a:r>
              <a:rPr kumimoji="0" lang="en-US" altLang="en-US" sz="2400" b="1" i="0" u="none" strike="noStrike" cap="none" normalizeH="0" baseline="0" dirty="0">
                <a:ln>
                  <a:noFill/>
                </a:ln>
                <a:solidFill>
                  <a:srgbClr val="C00000"/>
                </a:solidFill>
                <a:effectLst/>
              </a:rPr>
              <a:t>Example</a:t>
            </a:r>
          </a:p>
          <a:p>
            <a:pPr marL="342900" indent="-342900" algn="just">
              <a:lnSpc>
                <a:spcPct val="150000"/>
              </a:lnSpc>
              <a:buFont typeface="Arial" panose="020B0604020202020204" pitchFamily="34" charset="0"/>
              <a:buChar char="•"/>
            </a:pPr>
            <a:r>
              <a:rPr kumimoji="0" lang="en-US" altLang="en-US" sz="2400" b="0" i="0" u="none" strike="noStrike" cap="none" normalizeH="0" baseline="0" dirty="0">
                <a:ln>
                  <a:noFill/>
                </a:ln>
                <a:solidFill>
                  <a:schemeClr val="tx1"/>
                </a:solidFill>
                <a:effectLst/>
              </a:rPr>
              <a:t>The following example shows two global variables, a and b. As seen in the code below, these variables are accessible by both the test function and the main function:</a:t>
            </a:r>
          </a:p>
          <a:p>
            <a:pPr algn="just">
              <a:lnSpc>
                <a:spcPct val="150000"/>
              </a:lnSpc>
            </a:pPr>
            <a:endParaRPr kumimoji="0" lang="en-US" altLang="en-US" sz="2400" b="0" i="0" u="none" strike="noStrike" cap="none" normalizeH="0" baseline="0" dirty="0">
              <a:ln>
                <a:noFill/>
              </a:ln>
              <a:solidFill>
                <a:schemeClr val="tx1"/>
              </a:solidFill>
              <a:effectLst/>
            </a:endParaRPr>
          </a:p>
          <a:p>
            <a:pPr algn="just">
              <a:lnSpc>
                <a:spcPct val="150000"/>
              </a:lnSpc>
            </a:pPr>
            <a:endParaRPr lang="en-US" sz="2800" dirty="0">
              <a:solidFill>
                <a:srgbClr val="273239"/>
              </a:solidFill>
              <a:latin typeface="urw-din"/>
            </a:endParaRPr>
          </a:p>
        </p:txBody>
      </p:sp>
    </p:spTree>
    <p:extLst>
      <p:ext uri="{BB962C8B-B14F-4D97-AF65-F5344CB8AC3E}">
        <p14:creationId xmlns:p14="http://schemas.microsoft.com/office/powerpoint/2010/main" val="105730771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4C31F99-3B7D-11E3-CE5E-57CD8462DA1C}"/>
              </a:ext>
            </a:extLst>
          </p:cNvPr>
          <p:cNvPicPr>
            <a:picLocks noChangeAspect="1"/>
          </p:cNvPicPr>
          <p:nvPr/>
        </p:nvPicPr>
        <p:blipFill>
          <a:blip r:embed="rId2"/>
          <a:stretch>
            <a:fillRect/>
          </a:stretch>
        </p:blipFill>
        <p:spPr>
          <a:xfrm>
            <a:off x="1676854" y="425440"/>
            <a:ext cx="5790292" cy="4247012"/>
          </a:xfrm>
          <a:prstGeom prst="rect">
            <a:avLst/>
          </a:prstGeom>
        </p:spPr>
      </p:pic>
      <p:pic>
        <p:nvPicPr>
          <p:cNvPr id="7" name="Picture 6">
            <a:extLst>
              <a:ext uri="{FF2B5EF4-FFF2-40B4-BE49-F238E27FC236}">
                <a16:creationId xmlns:a16="http://schemas.microsoft.com/office/drawing/2014/main" id="{6D434F4A-865D-1C5F-CC25-BEEA231DCB44}"/>
              </a:ext>
            </a:extLst>
          </p:cNvPr>
          <p:cNvPicPr>
            <a:picLocks noChangeAspect="1"/>
          </p:cNvPicPr>
          <p:nvPr/>
        </p:nvPicPr>
        <p:blipFill>
          <a:blip r:embed="rId3"/>
          <a:stretch>
            <a:fillRect/>
          </a:stretch>
        </p:blipFill>
        <p:spPr>
          <a:xfrm>
            <a:off x="2765729" y="5715000"/>
            <a:ext cx="3612542" cy="717560"/>
          </a:xfrm>
          <a:prstGeom prst="rect">
            <a:avLst/>
          </a:prstGeom>
        </p:spPr>
      </p:pic>
      <p:sp>
        <p:nvSpPr>
          <p:cNvPr id="8" name="TextBox 7">
            <a:extLst>
              <a:ext uri="{FF2B5EF4-FFF2-40B4-BE49-F238E27FC236}">
                <a16:creationId xmlns:a16="http://schemas.microsoft.com/office/drawing/2014/main" id="{E31CD501-8322-9AD7-0310-DDE5FC771594}"/>
              </a:ext>
            </a:extLst>
          </p:cNvPr>
          <p:cNvSpPr txBox="1"/>
          <p:nvPr/>
        </p:nvSpPr>
        <p:spPr>
          <a:xfrm>
            <a:off x="3543300" y="5181600"/>
            <a:ext cx="2057400" cy="369332"/>
          </a:xfrm>
          <a:prstGeom prst="rect">
            <a:avLst/>
          </a:prstGeom>
          <a:noFill/>
        </p:spPr>
        <p:txBody>
          <a:bodyPr wrap="square" rtlCol="0">
            <a:spAutoFit/>
          </a:bodyPr>
          <a:lstStyle/>
          <a:p>
            <a:pPr algn="ctr"/>
            <a:r>
              <a:rPr lang="en-IN" b="1" dirty="0"/>
              <a:t>Output</a:t>
            </a:r>
          </a:p>
        </p:txBody>
      </p:sp>
    </p:spTree>
    <p:extLst>
      <p:ext uri="{BB962C8B-B14F-4D97-AF65-F5344CB8AC3E}">
        <p14:creationId xmlns:p14="http://schemas.microsoft.com/office/powerpoint/2010/main" val="422787473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7EEA5ED-EA4F-DA7B-718E-A42CAAF0C032}"/>
              </a:ext>
            </a:extLst>
          </p:cNvPr>
          <p:cNvSpPr txBox="1"/>
          <p:nvPr/>
        </p:nvSpPr>
        <p:spPr>
          <a:xfrm>
            <a:off x="266700" y="152400"/>
            <a:ext cx="8610600" cy="6488828"/>
          </a:xfrm>
          <a:prstGeom prst="rect">
            <a:avLst/>
          </a:prstGeom>
          <a:noFill/>
        </p:spPr>
        <p:txBody>
          <a:bodyPr wrap="square" rtlCol="0">
            <a:spAutoFit/>
          </a:bodyPr>
          <a:lstStyle/>
          <a:p>
            <a:pPr marL="514350" indent="-514350" algn="just">
              <a:lnSpc>
                <a:spcPct val="150000"/>
              </a:lnSpc>
              <a:buFont typeface="+mj-lt"/>
              <a:buAutoNum type="arabicPeriod" startAt="4"/>
            </a:pPr>
            <a:r>
              <a:rPr lang="en-US" sz="2800" b="1" dirty="0">
                <a:solidFill>
                  <a:srgbClr val="C00000"/>
                </a:solidFill>
              </a:rPr>
              <a:t>File Scope</a:t>
            </a:r>
          </a:p>
          <a:p>
            <a:pPr marL="342900" indent="-342900" algn="just">
              <a:lnSpc>
                <a:spcPct val="150000"/>
              </a:lnSpc>
              <a:buFont typeface="Arial" panose="020B0604020202020204" pitchFamily="34" charset="0"/>
              <a:buChar char="•"/>
            </a:pPr>
            <a:r>
              <a:rPr kumimoji="0" lang="en-US" altLang="en-US" sz="2800" b="0" i="0" u="none" strike="noStrike" cap="none" normalizeH="0" baseline="0" dirty="0">
                <a:ln>
                  <a:noFill/>
                </a:ln>
                <a:solidFill>
                  <a:schemeClr val="tx1"/>
                </a:solidFill>
                <a:effectLst/>
              </a:rPr>
              <a:t>When a global variable is accessible until the end of the file, the variable is said to have file scope</a:t>
            </a:r>
            <a:endParaRPr kumimoji="0" lang="en-IN" altLang="en-US" sz="2800" b="0" i="0" u="none" strike="noStrike" cap="none" normalizeH="0" baseline="0" dirty="0">
              <a:ln>
                <a:noFill/>
              </a:ln>
              <a:solidFill>
                <a:schemeClr val="tx1"/>
              </a:solidFill>
              <a:effectLst/>
            </a:endParaRPr>
          </a:p>
          <a:p>
            <a:pPr marL="342900" indent="-342900" algn="just">
              <a:lnSpc>
                <a:spcPct val="150000"/>
              </a:lnSpc>
              <a:buFont typeface="Arial" panose="020B0604020202020204" pitchFamily="34" charset="0"/>
              <a:buChar char="•"/>
            </a:pPr>
            <a:r>
              <a:rPr lang="en-IN" altLang="en-US" sz="2800" dirty="0"/>
              <a:t>To allow variable to have file scope, declare the  variable with the static keyword</a:t>
            </a:r>
          </a:p>
          <a:p>
            <a:pPr algn="just">
              <a:lnSpc>
                <a:spcPct val="150000"/>
              </a:lnSpc>
            </a:pPr>
            <a:r>
              <a:rPr kumimoji="0" lang="en-IN" altLang="en-US" sz="2800" b="0" i="0" u="none" strike="noStrike" cap="none" normalizeH="0" baseline="0" dirty="0">
                <a:ln>
                  <a:noFill/>
                </a:ln>
                <a:solidFill>
                  <a:schemeClr val="tx1"/>
                </a:solidFill>
                <a:effectLst/>
              </a:rPr>
              <a:t>Ex:</a:t>
            </a:r>
          </a:p>
          <a:p>
            <a:pPr algn="just">
              <a:lnSpc>
                <a:spcPct val="150000"/>
              </a:lnSpc>
            </a:pPr>
            <a:r>
              <a:rPr lang="en-IN" altLang="en-US" sz="2800" dirty="0"/>
              <a:t>		static int x=10;</a:t>
            </a:r>
          </a:p>
          <a:p>
            <a:pPr marL="457200" indent="-457200" algn="just">
              <a:lnSpc>
                <a:spcPct val="150000"/>
              </a:lnSpc>
              <a:buFont typeface="Arial" panose="020B0604020202020204" pitchFamily="34" charset="0"/>
              <a:buChar char="•"/>
            </a:pPr>
            <a:r>
              <a:rPr kumimoji="0" lang="en-IN" altLang="en-US" sz="2800" b="0" i="0" u="none" strike="noStrike" cap="none" normalizeH="0" baseline="0" dirty="0">
                <a:ln>
                  <a:noFill/>
                </a:ln>
                <a:solidFill>
                  <a:schemeClr val="tx1"/>
                </a:solidFill>
                <a:effectLst/>
              </a:rPr>
              <a:t>A global static variable ca</a:t>
            </a:r>
            <a:r>
              <a:rPr lang="en-IN" altLang="en-US" sz="2800" dirty="0"/>
              <a:t>n be used anywhere from the file in which it is declared but it is not accessible by any other files</a:t>
            </a:r>
            <a:endParaRPr lang="en-US" sz="2800" dirty="0">
              <a:solidFill>
                <a:srgbClr val="273239"/>
              </a:solidFill>
              <a:latin typeface="urw-din"/>
            </a:endParaRPr>
          </a:p>
        </p:txBody>
      </p:sp>
    </p:spTree>
    <p:extLst>
      <p:ext uri="{BB962C8B-B14F-4D97-AF65-F5344CB8AC3E}">
        <p14:creationId xmlns:p14="http://schemas.microsoft.com/office/powerpoint/2010/main" val="234229644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7200" b="1" dirty="0">
                <a:solidFill>
                  <a:srgbClr val="C00000"/>
                </a:solidFill>
                <a:latin typeface="Arial Rounded MT Bold" pitchFamily="34" charset="0"/>
              </a:rPr>
              <a:t>ARRAYS</a:t>
            </a:r>
          </a:p>
        </p:txBody>
      </p:sp>
      <p:sp>
        <p:nvSpPr>
          <p:cNvPr id="25602" name="AutoShape 2" descr="Arrays in C Programming - BragitOff.co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4800" y="76200"/>
            <a:ext cx="8229600" cy="1447800"/>
          </a:xfrm>
        </p:spPr>
        <p:txBody>
          <a:bodyPr>
            <a:normAutofit fontScale="90000"/>
          </a:bodyPr>
          <a:lstStyle/>
          <a:p>
            <a:pPr algn="l"/>
            <a:r>
              <a:rPr lang="en-US" b="1" dirty="0">
                <a:solidFill>
                  <a:srgbClr val="C00000"/>
                </a:solidFill>
              </a:rPr>
              <a:t>Arrays</a:t>
            </a:r>
            <a:br>
              <a:rPr lang="en-US" dirty="0"/>
            </a:br>
            <a:r>
              <a:rPr lang="en-US" sz="2800" dirty="0"/>
              <a:t>An array is collection of elements of similar data type stored in contiguous memory location.</a:t>
            </a:r>
            <a:endParaRPr lang="en-US" dirty="0"/>
          </a:p>
        </p:txBody>
      </p:sp>
      <p:sp>
        <p:nvSpPr>
          <p:cNvPr id="2050" name="AutoShape 2" descr="What is Java Array?"/>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5" name="Rectangle 4"/>
          <p:cNvSpPr/>
          <p:nvPr/>
        </p:nvSpPr>
        <p:spPr>
          <a:xfrm>
            <a:off x="47298" y="1645146"/>
            <a:ext cx="8991600" cy="3231654"/>
          </a:xfrm>
          <a:prstGeom prst="rect">
            <a:avLst/>
          </a:prstGeom>
        </p:spPr>
        <p:txBody>
          <a:bodyPr wrap="square">
            <a:spAutoFit/>
          </a:bodyPr>
          <a:lstStyle/>
          <a:p>
            <a:pPr algn="just"/>
            <a:r>
              <a:rPr lang="en-US" sz="3600" b="1" dirty="0"/>
              <a:t>Why Arrays????</a:t>
            </a:r>
          </a:p>
          <a:p>
            <a:pPr algn="just"/>
            <a:r>
              <a:rPr lang="en-US" dirty="0"/>
              <a:t>		</a:t>
            </a:r>
            <a:r>
              <a:rPr lang="en-US" sz="2400" dirty="0"/>
              <a:t>Arrays are used when there is a need to use many variables of the same type. Say you want to store marks scored by 60 students of our class in C programming subject, so how many variables you need to declare to hold 60 values? 60 variables? Will it be feasible? So use an array for the same task instead. The programmer has to just specify the data type of elements and the number of elements that are required as the size of the array.</a:t>
            </a:r>
          </a:p>
        </p:txBody>
      </p:sp>
      <p:sp>
        <p:nvSpPr>
          <p:cNvPr id="7" name="Rounded Rectangular Callout 6"/>
          <p:cNvSpPr/>
          <p:nvPr/>
        </p:nvSpPr>
        <p:spPr>
          <a:xfrm>
            <a:off x="4953000" y="4800600"/>
            <a:ext cx="3885045" cy="1993803"/>
          </a:xfrm>
          <a:prstGeom prst="wedgeRoundRectCallout">
            <a:avLst>
              <a:gd name="adj1" fmla="val -35578"/>
              <a:gd name="adj2" fmla="val -68437"/>
              <a:gd name="adj3" fmla="val 16667"/>
            </a:avLst>
          </a:prstGeom>
        </p:spPr>
        <p:style>
          <a:lnRef idx="1">
            <a:schemeClr val="accent2"/>
          </a:lnRef>
          <a:fillRef idx="2">
            <a:schemeClr val="accent2"/>
          </a:fillRef>
          <a:effectRef idx="1">
            <a:schemeClr val="accent2"/>
          </a:effectRef>
          <a:fontRef idx="minor">
            <a:schemeClr val="dk1"/>
          </a:fontRef>
        </p:style>
        <p:txBody>
          <a:bodyPr rtlCol="0" anchor="ctr"/>
          <a:lstStyle/>
          <a:p>
            <a:pPr algn="just"/>
            <a:endParaRPr lang="en-US" sz="2400" b="1" dirty="0"/>
          </a:p>
          <a:p>
            <a:pPr algn="just"/>
            <a:r>
              <a:rPr lang="en-US" sz="2400" b="1" dirty="0"/>
              <a:t>60 variable’s declaration???</a:t>
            </a:r>
          </a:p>
          <a:p>
            <a:pPr algn="just"/>
            <a:r>
              <a:rPr lang="en-US" sz="2400" b="1" dirty="0"/>
              <a:t>    int s1,s2,s3,……..s60;</a:t>
            </a:r>
          </a:p>
          <a:p>
            <a:pPr algn="just"/>
            <a:r>
              <a:rPr lang="en-US" sz="2400" b="1" dirty="0"/>
              <a:t>                 Or</a:t>
            </a:r>
          </a:p>
          <a:p>
            <a:pPr algn="just"/>
            <a:r>
              <a:rPr lang="en-US" sz="2400" b="1" dirty="0"/>
              <a:t>            int s[60] ; </a:t>
            </a:r>
          </a:p>
          <a:p>
            <a:pPr algn="just"/>
            <a:r>
              <a:rPr lang="en-US" sz="2400" b="1" dirty="0"/>
              <a:t>Which is easy???</a:t>
            </a:r>
          </a:p>
          <a:p>
            <a:pPr algn="ctr"/>
            <a:endParaRPr lang="en-US"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AutoShape 2" descr="What is Java Array?"/>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24578" name="Picture 2" descr="Array in C [ 1D, 2D and Multi dimensional Array ] - Learnprogramo"/>
          <p:cNvPicPr>
            <a:picLocks noChangeAspect="1" noChangeArrowheads="1"/>
          </p:cNvPicPr>
          <p:nvPr/>
        </p:nvPicPr>
        <p:blipFill>
          <a:blip r:embed="rId2"/>
          <a:srcRect/>
          <a:stretch>
            <a:fillRect/>
          </a:stretch>
        </p:blipFill>
        <p:spPr bwMode="auto">
          <a:xfrm>
            <a:off x="267578" y="228600"/>
            <a:ext cx="8591550" cy="324802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24581" name="Picture 5"/>
          <p:cNvPicPr>
            <a:picLocks noChangeAspect="1" noChangeArrowheads="1"/>
          </p:cNvPicPr>
          <p:nvPr/>
        </p:nvPicPr>
        <p:blipFill>
          <a:blip r:embed="rId3"/>
          <a:srcRect/>
          <a:stretch>
            <a:fillRect/>
          </a:stretch>
        </p:blipFill>
        <p:spPr bwMode="auto">
          <a:xfrm>
            <a:off x="228600" y="4648200"/>
            <a:ext cx="3352800" cy="143827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24582" name="Picture 6"/>
          <p:cNvPicPr>
            <a:picLocks noChangeAspect="1" noChangeArrowheads="1"/>
          </p:cNvPicPr>
          <p:nvPr/>
        </p:nvPicPr>
        <p:blipFill>
          <a:blip r:embed="rId4"/>
          <a:srcRect/>
          <a:stretch>
            <a:fillRect/>
          </a:stretch>
        </p:blipFill>
        <p:spPr bwMode="auto">
          <a:xfrm>
            <a:off x="4343400" y="3886200"/>
            <a:ext cx="4371975" cy="264795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TextBox 5"/>
          <p:cNvSpPr txBox="1"/>
          <p:nvPr/>
        </p:nvSpPr>
        <p:spPr>
          <a:xfrm>
            <a:off x="609600" y="2667000"/>
            <a:ext cx="2438400" cy="707886"/>
          </a:xfrm>
          <a:prstGeom prst="rect">
            <a:avLst/>
          </a:prstGeom>
          <a:noFill/>
        </p:spPr>
        <p:txBody>
          <a:bodyPr wrap="square" rtlCol="0">
            <a:spAutoFit/>
          </a:bodyPr>
          <a:lstStyle/>
          <a:p>
            <a:pPr algn="ctr"/>
            <a:r>
              <a:rPr lang="en-US" sz="4000" b="1" dirty="0"/>
              <a:t>int a[5];</a:t>
            </a:r>
          </a:p>
        </p:txBody>
      </p:sp>
      <p:sp>
        <p:nvSpPr>
          <p:cNvPr id="7" name="TextBox 6"/>
          <p:cNvSpPr txBox="1"/>
          <p:nvPr/>
        </p:nvSpPr>
        <p:spPr>
          <a:xfrm>
            <a:off x="3429000" y="2667000"/>
            <a:ext cx="2438400" cy="707886"/>
          </a:xfrm>
          <a:prstGeom prst="rect">
            <a:avLst/>
          </a:prstGeom>
          <a:noFill/>
        </p:spPr>
        <p:txBody>
          <a:bodyPr wrap="square" rtlCol="0">
            <a:spAutoFit/>
          </a:bodyPr>
          <a:lstStyle/>
          <a:p>
            <a:pPr algn="ctr"/>
            <a:r>
              <a:rPr lang="en-US" sz="4000" b="1" dirty="0"/>
              <a:t>int a[5][5];</a:t>
            </a:r>
          </a:p>
        </p:txBody>
      </p:sp>
      <p:sp>
        <p:nvSpPr>
          <p:cNvPr id="8" name="TextBox 7"/>
          <p:cNvSpPr txBox="1"/>
          <p:nvPr/>
        </p:nvSpPr>
        <p:spPr>
          <a:xfrm>
            <a:off x="6248400" y="2667000"/>
            <a:ext cx="2438400" cy="707886"/>
          </a:xfrm>
          <a:prstGeom prst="rect">
            <a:avLst/>
          </a:prstGeom>
          <a:noFill/>
        </p:spPr>
        <p:txBody>
          <a:bodyPr wrap="square" rtlCol="0">
            <a:spAutoFit/>
          </a:bodyPr>
          <a:lstStyle/>
          <a:p>
            <a:pPr algn="ctr"/>
            <a:r>
              <a:rPr lang="en-US" sz="2800" b="1" dirty="0"/>
              <a:t>int a[5][5][5]</a:t>
            </a:r>
            <a:r>
              <a:rPr lang="en-US" sz="4000" b="1" dirty="0"/>
              <a:t>;</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0" y="0"/>
            <a:ext cx="9144000" cy="609600"/>
          </a:xfrm>
        </p:spPr>
        <p:style>
          <a:lnRef idx="1">
            <a:schemeClr val="dk1"/>
          </a:lnRef>
          <a:fillRef idx="2">
            <a:schemeClr val="dk1"/>
          </a:fillRef>
          <a:effectRef idx="1">
            <a:schemeClr val="dk1"/>
          </a:effectRef>
          <a:fontRef idx="minor">
            <a:schemeClr val="dk1"/>
          </a:fontRef>
        </p:style>
        <p:txBody>
          <a:bodyPr>
            <a:noAutofit/>
          </a:bodyPr>
          <a:lstStyle/>
          <a:p>
            <a:r>
              <a:rPr lang="en-US" sz="3600" b="1" dirty="0">
                <a:solidFill>
                  <a:srgbClr val="C00000"/>
                </a:solidFill>
              </a:rPr>
              <a:t>One Dimensional Array (1D Array)</a:t>
            </a:r>
          </a:p>
        </p:txBody>
      </p:sp>
      <p:sp>
        <p:nvSpPr>
          <p:cNvPr id="3" name="TextBox 2"/>
          <p:cNvSpPr txBox="1"/>
          <p:nvPr/>
        </p:nvSpPr>
        <p:spPr>
          <a:xfrm>
            <a:off x="152400" y="914400"/>
            <a:ext cx="4038600" cy="400110"/>
          </a:xfrm>
          <a:prstGeom prst="rect">
            <a:avLst/>
          </a:prstGeom>
          <a:noFill/>
        </p:spPr>
        <p:txBody>
          <a:bodyPr wrap="square" rtlCol="0">
            <a:spAutoFit/>
          </a:bodyPr>
          <a:lstStyle/>
          <a:p>
            <a:r>
              <a:rPr lang="en-US" sz="2000" b="1" u="sng" dirty="0">
                <a:solidFill>
                  <a:srgbClr val="0070C0"/>
                </a:solidFill>
              </a:rPr>
              <a:t>Syntax for Declaring 1D Array</a:t>
            </a:r>
          </a:p>
        </p:txBody>
      </p:sp>
      <p:sp>
        <p:nvSpPr>
          <p:cNvPr id="4" name="TextBox 3"/>
          <p:cNvSpPr txBox="1"/>
          <p:nvPr/>
        </p:nvSpPr>
        <p:spPr>
          <a:xfrm>
            <a:off x="152400" y="2438400"/>
            <a:ext cx="3810000" cy="400110"/>
          </a:xfrm>
          <a:prstGeom prst="rect">
            <a:avLst/>
          </a:prstGeom>
          <a:noFill/>
        </p:spPr>
        <p:txBody>
          <a:bodyPr wrap="square" rtlCol="0">
            <a:spAutoFit/>
          </a:bodyPr>
          <a:lstStyle/>
          <a:p>
            <a:r>
              <a:rPr lang="en-US" sz="2000" b="1" u="sng" dirty="0">
                <a:solidFill>
                  <a:srgbClr val="0070C0"/>
                </a:solidFill>
              </a:rPr>
              <a:t>Example for Declaring 1D Array</a:t>
            </a:r>
          </a:p>
        </p:txBody>
      </p:sp>
      <p:sp>
        <p:nvSpPr>
          <p:cNvPr id="6" name="TextBox 5"/>
          <p:cNvSpPr txBox="1"/>
          <p:nvPr/>
        </p:nvSpPr>
        <p:spPr>
          <a:xfrm>
            <a:off x="457200" y="3048000"/>
            <a:ext cx="2438400" cy="707886"/>
          </a:xfrm>
          <a:prstGeom prst="rect">
            <a:avLst/>
          </a:prstGeom>
          <a:noFill/>
        </p:spPr>
        <p:txBody>
          <a:bodyPr wrap="square" rtlCol="0">
            <a:spAutoFit/>
          </a:bodyPr>
          <a:lstStyle/>
          <a:p>
            <a:r>
              <a:rPr lang="en-US" sz="4000" b="1" dirty="0"/>
              <a:t>int a[5];</a:t>
            </a:r>
          </a:p>
        </p:txBody>
      </p:sp>
      <p:sp>
        <p:nvSpPr>
          <p:cNvPr id="7" name="TextBox 6"/>
          <p:cNvSpPr txBox="1"/>
          <p:nvPr/>
        </p:nvSpPr>
        <p:spPr>
          <a:xfrm>
            <a:off x="457200" y="1447800"/>
            <a:ext cx="7467600" cy="707886"/>
          </a:xfrm>
          <a:prstGeom prst="rect">
            <a:avLst/>
          </a:prstGeom>
          <a:noFill/>
        </p:spPr>
        <p:txBody>
          <a:bodyPr wrap="square" rtlCol="0">
            <a:spAutoFit/>
          </a:bodyPr>
          <a:lstStyle/>
          <a:p>
            <a:r>
              <a:rPr lang="en-US" sz="4000" b="1" dirty="0" err="1"/>
              <a:t>data_type</a:t>
            </a:r>
            <a:r>
              <a:rPr lang="en-US" sz="4000" b="1" dirty="0"/>
              <a:t>  </a:t>
            </a:r>
            <a:r>
              <a:rPr lang="en-US" sz="4000" b="1" dirty="0" err="1"/>
              <a:t>array_name</a:t>
            </a:r>
            <a:r>
              <a:rPr lang="en-US" sz="4000" b="1"/>
              <a:t>[size</a:t>
            </a:r>
            <a:r>
              <a:rPr lang="en-US" sz="4000" b="1" dirty="0"/>
              <a:t>];</a:t>
            </a:r>
          </a:p>
        </p:txBody>
      </p:sp>
      <p:graphicFrame>
        <p:nvGraphicFramePr>
          <p:cNvPr id="8" name="Table 7"/>
          <p:cNvGraphicFramePr>
            <a:graphicFrameLocks noGrp="1"/>
          </p:cNvGraphicFramePr>
          <p:nvPr/>
        </p:nvGraphicFramePr>
        <p:xfrm>
          <a:off x="1905000" y="4634132"/>
          <a:ext cx="6096000" cy="838200"/>
        </p:xfrm>
        <a:graphic>
          <a:graphicData uri="http://schemas.openxmlformats.org/drawingml/2006/table">
            <a:tbl>
              <a:tblPr firstRow="1" bandRow="1">
                <a:tableStyleId>{2D5ABB26-0587-4C30-8999-92F81FD0307C}</a:tableStyleId>
              </a:tblPr>
              <a:tblGrid>
                <a:gridCol w="1219200">
                  <a:extLst>
                    <a:ext uri="{9D8B030D-6E8A-4147-A177-3AD203B41FA5}">
                      <a16:colId xmlns:a16="http://schemas.microsoft.com/office/drawing/2014/main" val="20000"/>
                    </a:ext>
                  </a:extLst>
                </a:gridCol>
                <a:gridCol w="1219200">
                  <a:extLst>
                    <a:ext uri="{9D8B030D-6E8A-4147-A177-3AD203B41FA5}">
                      <a16:colId xmlns:a16="http://schemas.microsoft.com/office/drawing/2014/main" val="20001"/>
                    </a:ext>
                  </a:extLst>
                </a:gridCol>
                <a:gridCol w="1219200">
                  <a:extLst>
                    <a:ext uri="{9D8B030D-6E8A-4147-A177-3AD203B41FA5}">
                      <a16:colId xmlns:a16="http://schemas.microsoft.com/office/drawing/2014/main" val="20002"/>
                    </a:ext>
                  </a:extLst>
                </a:gridCol>
                <a:gridCol w="1219200">
                  <a:extLst>
                    <a:ext uri="{9D8B030D-6E8A-4147-A177-3AD203B41FA5}">
                      <a16:colId xmlns:a16="http://schemas.microsoft.com/office/drawing/2014/main" val="20003"/>
                    </a:ext>
                  </a:extLst>
                </a:gridCol>
                <a:gridCol w="1219200">
                  <a:extLst>
                    <a:ext uri="{9D8B030D-6E8A-4147-A177-3AD203B41FA5}">
                      <a16:colId xmlns:a16="http://schemas.microsoft.com/office/drawing/2014/main" val="20004"/>
                    </a:ext>
                  </a:extLst>
                </a:gridCol>
              </a:tblGrid>
              <a:tr h="838200">
                <a:tc>
                  <a:txBody>
                    <a:bodyPr/>
                    <a:lstStyle/>
                    <a:p>
                      <a:pPr algn="ctr"/>
                      <a:endParaRPr lang="en-US" sz="4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4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4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4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4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bl>
          </a:graphicData>
        </a:graphic>
      </p:graphicFrame>
      <p:grpSp>
        <p:nvGrpSpPr>
          <p:cNvPr id="33" name="Group 32"/>
          <p:cNvGrpSpPr/>
          <p:nvPr/>
        </p:nvGrpSpPr>
        <p:grpSpPr>
          <a:xfrm>
            <a:off x="228600" y="3124200"/>
            <a:ext cx="8153400" cy="3584135"/>
            <a:chOff x="228600" y="3124200"/>
            <a:chExt cx="8153400" cy="3584135"/>
          </a:xfrm>
        </p:grpSpPr>
        <p:grpSp>
          <p:nvGrpSpPr>
            <p:cNvPr id="21" name="Group 20"/>
            <p:cNvGrpSpPr/>
            <p:nvPr/>
          </p:nvGrpSpPr>
          <p:grpSpPr>
            <a:xfrm>
              <a:off x="1447800" y="4267200"/>
              <a:ext cx="6553200" cy="1616333"/>
              <a:chOff x="1524000" y="4648200"/>
              <a:chExt cx="6553200" cy="1616333"/>
            </a:xfrm>
          </p:grpSpPr>
          <p:sp>
            <p:nvSpPr>
              <p:cNvPr id="9" name="TextBox 8"/>
              <p:cNvSpPr txBox="1"/>
              <p:nvPr/>
            </p:nvSpPr>
            <p:spPr>
              <a:xfrm>
                <a:off x="3276600" y="4659868"/>
                <a:ext cx="1143000" cy="369332"/>
              </a:xfrm>
              <a:prstGeom prst="rect">
                <a:avLst/>
              </a:prstGeom>
              <a:noFill/>
            </p:spPr>
            <p:txBody>
              <a:bodyPr wrap="square" rtlCol="0">
                <a:spAutoFit/>
              </a:bodyPr>
              <a:lstStyle/>
              <a:p>
                <a:pPr algn="ctr"/>
                <a:r>
                  <a:rPr lang="en-US" dirty="0"/>
                  <a:t>1004</a:t>
                </a:r>
              </a:p>
            </p:txBody>
          </p:sp>
          <p:sp>
            <p:nvSpPr>
              <p:cNvPr id="10" name="TextBox 9"/>
              <p:cNvSpPr txBox="1"/>
              <p:nvPr/>
            </p:nvSpPr>
            <p:spPr>
              <a:xfrm>
                <a:off x="2113672" y="4648200"/>
                <a:ext cx="1143000" cy="369332"/>
              </a:xfrm>
              <a:prstGeom prst="rect">
                <a:avLst/>
              </a:prstGeom>
              <a:noFill/>
            </p:spPr>
            <p:txBody>
              <a:bodyPr wrap="square" rtlCol="0">
                <a:spAutoFit/>
              </a:bodyPr>
              <a:lstStyle/>
              <a:p>
                <a:pPr algn="ctr"/>
                <a:r>
                  <a:rPr lang="en-US" dirty="0"/>
                  <a:t>1000</a:t>
                </a:r>
              </a:p>
            </p:txBody>
          </p:sp>
          <p:sp>
            <p:nvSpPr>
              <p:cNvPr id="11" name="TextBox 10"/>
              <p:cNvSpPr txBox="1"/>
              <p:nvPr/>
            </p:nvSpPr>
            <p:spPr>
              <a:xfrm>
                <a:off x="4572000" y="4648200"/>
                <a:ext cx="1143000" cy="369332"/>
              </a:xfrm>
              <a:prstGeom prst="rect">
                <a:avLst/>
              </a:prstGeom>
              <a:noFill/>
            </p:spPr>
            <p:txBody>
              <a:bodyPr wrap="square" rtlCol="0">
                <a:spAutoFit/>
              </a:bodyPr>
              <a:lstStyle/>
              <a:p>
                <a:pPr algn="ctr"/>
                <a:r>
                  <a:rPr lang="en-US" dirty="0"/>
                  <a:t>1008</a:t>
                </a:r>
              </a:p>
            </p:txBody>
          </p:sp>
          <p:sp>
            <p:nvSpPr>
              <p:cNvPr id="12" name="TextBox 11"/>
              <p:cNvSpPr txBox="1"/>
              <p:nvPr/>
            </p:nvSpPr>
            <p:spPr>
              <a:xfrm>
                <a:off x="5791200" y="4648200"/>
                <a:ext cx="1143000" cy="369332"/>
              </a:xfrm>
              <a:prstGeom prst="rect">
                <a:avLst/>
              </a:prstGeom>
              <a:noFill/>
            </p:spPr>
            <p:txBody>
              <a:bodyPr wrap="square" rtlCol="0">
                <a:spAutoFit/>
              </a:bodyPr>
              <a:lstStyle/>
              <a:p>
                <a:pPr algn="ctr"/>
                <a:r>
                  <a:rPr lang="en-US" dirty="0"/>
                  <a:t>1012</a:t>
                </a:r>
              </a:p>
            </p:txBody>
          </p:sp>
          <p:sp>
            <p:nvSpPr>
              <p:cNvPr id="13" name="TextBox 12"/>
              <p:cNvSpPr txBox="1"/>
              <p:nvPr/>
            </p:nvSpPr>
            <p:spPr>
              <a:xfrm>
                <a:off x="6934200" y="4648200"/>
                <a:ext cx="1143000" cy="369332"/>
              </a:xfrm>
              <a:prstGeom prst="rect">
                <a:avLst/>
              </a:prstGeom>
              <a:noFill/>
            </p:spPr>
            <p:txBody>
              <a:bodyPr wrap="square" rtlCol="0">
                <a:spAutoFit/>
              </a:bodyPr>
              <a:lstStyle/>
              <a:p>
                <a:pPr algn="ctr"/>
                <a:r>
                  <a:rPr lang="en-US" dirty="0"/>
                  <a:t>1016</a:t>
                </a:r>
              </a:p>
            </p:txBody>
          </p:sp>
          <p:grpSp>
            <p:nvGrpSpPr>
              <p:cNvPr id="19" name="Group 18"/>
              <p:cNvGrpSpPr/>
              <p:nvPr/>
            </p:nvGrpSpPr>
            <p:grpSpPr>
              <a:xfrm>
                <a:off x="2113672" y="5791200"/>
                <a:ext cx="5963528" cy="473333"/>
                <a:chOff x="2113672" y="5943600"/>
                <a:chExt cx="5963528" cy="473333"/>
              </a:xfrm>
            </p:grpSpPr>
            <p:sp>
              <p:nvSpPr>
                <p:cNvPr id="14" name="TextBox 13"/>
                <p:cNvSpPr txBox="1"/>
                <p:nvPr/>
              </p:nvSpPr>
              <p:spPr>
                <a:xfrm>
                  <a:off x="3276600" y="5955268"/>
                  <a:ext cx="1143000" cy="461665"/>
                </a:xfrm>
                <a:prstGeom prst="rect">
                  <a:avLst/>
                </a:prstGeom>
                <a:noFill/>
              </p:spPr>
              <p:txBody>
                <a:bodyPr wrap="square" rtlCol="0">
                  <a:spAutoFit/>
                </a:bodyPr>
                <a:lstStyle/>
                <a:p>
                  <a:pPr algn="ctr"/>
                  <a:r>
                    <a:rPr lang="en-US" sz="2400" dirty="0">
                      <a:solidFill>
                        <a:prstClr val="black"/>
                      </a:solidFill>
                    </a:rPr>
                    <a:t>a[1]</a:t>
                  </a:r>
                  <a:endParaRPr lang="en-US" dirty="0"/>
                </a:p>
              </p:txBody>
            </p:sp>
            <p:sp>
              <p:nvSpPr>
                <p:cNvPr id="15" name="TextBox 14"/>
                <p:cNvSpPr txBox="1"/>
                <p:nvPr/>
              </p:nvSpPr>
              <p:spPr>
                <a:xfrm>
                  <a:off x="2113672" y="5943600"/>
                  <a:ext cx="1143000" cy="461665"/>
                </a:xfrm>
                <a:prstGeom prst="rect">
                  <a:avLst/>
                </a:prstGeom>
                <a:noFill/>
              </p:spPr>
              <p:txBody>
                <a:bodyPr wrap="square" rtlCol="0">
                  <a:spAutoFit/>
                </a:bodyPr>
                <a:lstStyle/>
                <a:p>
                  <a:pPr algn="ctr"/>
                  <a:r>
                    <a:rPr lang="en-US" sz="2400" dirty="0"/>
                    <a:t>a[0]</a:t>
                  </a:r>
                  <a:endParaRPr lang="en-US" dirty="0"/>
                </a:p>
              </p:txBody>
            </p:sp>
            <p:sp>
              <p:nvSpPr>
                <p:cNvPr id="16" name="TextBox 15"/>
                <p:cNvSpPr txBox="1"/>
                <p:nvPr/>
              </p:nvSpPr>
              <p:spPr>
                <a:xfrm>
                  <a:off x="4572000" y="5943600"/>
                  <a:ext cx="1143000" cy="461665"/>
                </a:xfrm>
                <a:prstGeom prst="rect">
                  <a:avLst/>
                </a:prstGeom>
                <a:noFill/>
              </p:spPr>
              <p:txBody>
                <a:bodyPr wrap="square" rtlCol="0">
                  <a:spAutoFit/>
                </a:bodyPr>
                <a:lstStyle/>
                <a:p>
                  <a:pPr algn="ctr"/>
                  <a:r>
                    <a:rPr lang="en-US" sz="2400" dirty="0">
                      <a:solidFill>
                        <a:prstClr val="black"/>
                      </a:solidFill>
                    </a:rPr>
                    <a:t>a[2]</a:t>
                  </a:r>
                  <a:endParaRPr lang="en-US" dirty="0"/>
                </a:p>
              </p:txBody>
            </p:sp>
            <p:sp>
              <p:nvSpPr>
                <p:cNvPr id="17" name="TextBox 16"/>
                <p:cNvSpPr txBox="1"/>
                <p:nvPr/>
              </p:nvSpPr>
              <p:spPr>
                <a:xfrm>
                  <a:off x="5791200" y="5943600"/>
                  <a:ext cx="1143000" cy="461665"/>
                </a:xfrm>
                <a:prstGeom prst="rect">
                  <a:avLst/>
                </a:prstGeom>
                <a:noFill/>
              </p:spPr>
              <p:txBody>
                <a:bodyPr wrap="square" rtlCol="0">
                  <a:spAutoFit/>
                </a:bodyPr>
                <a:lstStyle/>
                <a:p>
                  <a:pPr algn="ctr"/>
                  <a:r>
                    <a:rPr lang="en-US" sz="2400" dirty="0">
                      <a:solidFill>
                        <a:prstClr val="black"/>
                      </a:solidFill>
                    </a:rPr>
                    <a:t>a[3]</a:t>
                  </a:r>
                  <a:endParaRPr lang="en-US" dirty="0"/>
                </a:p>
              </p:txBody>
            </p:sp>
            <p:sp>
              <p:nvSpPr>
                <p:cNvPr id="18" name="TextBox 17"/>
                <p:cNvSpPr txBox="1"/>
                <p:nvPr/>
              </p:nvSpPr>
              <p:spPr>
                <a:xfrm>
                  <a:off x="6934200" y="5943600"/>
                  <a:ext cx="1143000" cy="461665"/>
                </a:xfrm>
                <a:prstGeom prst="rect">
                  <a:avLst/>
                </a:prstGeom>
                <a:noFill/>
              </p:spPr>
              <p:txBody>
                <a:bodyPr wrap="square" rtlCol="0">
                  <a:spAutoFit/>
                </a:bodyPr>
                <a:lstStyle/>
                <a:p>
                  <a:pPr algn="ctr"/>
                  <a:r>
                    <a:rPr lang="en-US" sz="2400" dirty="0">
                      <a:solidFill>
                        <a:prstClr val="black"/>
                      </a:solidFill>
                    </a:rPr>
                    <a:t>a[4]</a:t>
                  </a:r>
                  <a:endParaRPr lang="en-US" dirty="0"/>
                </a:p>
              </p:txBody>
            </p:sp>
          </p:grpSp>
          <p:sp>
            <p:nvSpPr>
              <p:cNvPr id="20" name="TextBox 19"/>
              <p:cNvSpPr txBox="1"/>
              <p:nvPr/>
            </p:nvSpPr>
            <p:spPr>
              <a:xfrm>
                <a:off x="1524000" y="5029200"/>
                <a:ext cx="685800" cy="584775"/>
              </a:xfrm>
              <a:prstGeom prst="rect">
                <a:avLst/>
              </a:prstGeom>
              <a:noFill/>
            </p:spPr>
            <p:txBody>
              <a:bodyPr wrap="square" rtlCol="0">
                <a:spAutoFit/>
              </a:bodyPr>
              <a:lstStyle/>
              <a:p>
                <a:pPr algn="ctr"/>
                <a:r>
                  <a:rPr lang="en-US" sz="3200" dirty="0"/>
                  <a:t>a</a:t>
                </a:r>
                <a:endParaRPr lang="en-US" dirty="0"/>
              </a:p>
            </p:txBody>
          </p:sp>
        </p:grpSp>
        <p:cxnSp>
          <p:nvCxnSpPr>
            <p:cNvPr id="23" name="Straight Arrow Connector 22"/>
            <p:cNvCxnSpPr/>
            <p:nvPr/>
          </p:nvCxnSpPr>
          <p:spPr>
            <a:xfrm rot="5400000">
              <a:off x="2439194" y="5942806"/>
              <a:ext cx="457200" cy="1588"/>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24" name="TextBox 23"/>
            <p:cNvSpPr txBox="1"/>
            <p:nvPr/>
          </p:nvSpPr>
          <p:spPr>
            <a:xfrm>
              <a:off x="1371600" y="6062004"/>
              <a:ext cx="7010400" cy="646331"/>
            </a:xfrm>
            <a:prstGeom prst="rect">
              <a:avLst/>
            </a:prstGeom>
            <a:noFill/>
          </p:spPr>
          <p:txBody>
            <a:bodyPr wrap="square" rtlCol="0">
              <a:spAutoFit/>
            </a:bodyPr>
            <a:lstStyle/>
            <a:p>
              <a:r>
                <a:rPr lang="en-US" b="1" dirty="0"/>
                <a:t>Subscript or index</a:t>
              </a:r>
              <a:r>
                <a:rPr lang="en-US" dirty="0"/>
                <a:t>, used to access the specific value from an array, a[3] gives 40</a:t>
              </a:r>
            </a:p>
          </p:txBody>
        </p:sp>
        <p:cxnSp>
          <p:nvCxnSpPr>
            <p:cNvPr id="26" name="Straight Arrow Connector 25"/>
            <p:cNvCxnSpPr/>
            <p:nvPr/>
          </p:nvCxnSpPr>
          <p:spPr>
            <a:xfrm rot="10800000" flipV="1">
              <a:off x="1219200" y="5029200"/>
              <a:ext cx="457200" cy="15240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27" name="TextBox 26"/>
            <p:cNvSpPr txBox="1"/>
            <p:nvPr/>
          </p:nvSpPr>
          <p:spPr>
            <a:xfrm>
              <a:off x="228600" y="5105400"/>
              <a:ext cx="1219200" cy="923330"/>
            </a:xfrm>
            <a:prstGeom prst="rect">
              <a:avLst/>
            </a:prstGeom>
            <a:noFill/>
          </p:spPr>
          <p:txBody>
            <a:bodyPr wrap="square" rtlCol="0">
              <a:spAutoFit/>
            </a:bodyPr>
            <a:lstStyle/>
            <a:p>
              <a:pPr algn="ctr"/>
              <a:r>
                <a:rPr lang="en-US" dirty="0"/>
                <a:t>Name of the</a:t>
              </a:r>
            </a:p>
            <a:p>
              <a:pPr algn="ctr"/>
              <a:r>
                <a:rPr lang="en-US" dirty="0"/>
                <a:t> array</a:t>
              </a:r>
            </a:p>
          </p:txBody>
        </p:sp>
        <p:sp>
          <p:nvSpPr>
            <p:cNvPr id="29" name="Right Brace 28"/>
            <p:cNvSpPr/>
            <p:nvPr/>
          </p:nvSpPr>
          <p:spPr>
            <a:xfrm rot="16200000">
              <a:off x="4800600" y="1600200"/>
              <a:ext cx="533400" cy="4800600"/>
            </a:xfrm>
            <a:prstGeom prst="rightBrace">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32" name="TextBox 31"/>
            <p:cNvSpPr txBox="1"/>
            <p:nvPr/>
          </p:nvSpPr>
          <p:spPr>
            <a:xfrm>
              <a:off x="3733800" y="3124200"/>
              <a:ext cx="2590800" cy="646331"/>
            </a:xfrm>
            <a:prstGeom prst="rect">
              <a:avLst/>
            </a:prstGeom>
            <a:noFill/>
          </p:spPr>
          <p:txBody>
            <a:bodyPr wrap="square" rtlCol="0">
              <a:spAutoFit/>
            </a:bodyPr>
            <a:lstStyle/>
            <a:p>
              <a:pPr algn="ctr"/>
              <a:r>
                <a:rPr lang="en-US" dirty="0"/>
                <a:t>Address of the array, in a contiguous manner</a:t>
              </a:r>
            </a:p>
          </p:txBody>
        </p:sp>
      </p:gr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0" y="0"/>
            <a:ext cx="9144000" cy="609600"/>
          </a:xfrm>
        </p:spPr>
        <p:style>
          <a:lnRef idx="1">
            <a:schemeClr val="dk1"/>
          </a:lnRef>
          <a:fillRef idx="2">
            <a:schemeClr val="dk1"/>
          </a:fillRef>
          <a:effectRef idx="1">
            <a:schemeClr val="dk1"/>
          </a:effectRef>
          <a:fontRef idx="minor">
            <a:schemeClr val="dk1"/>
          </a:fontRef>
        </p:style>
        <p:txBody>
          <a:bodyPr>
            <a:noAutofit/>
          </a:bodyPr>
          <a:lstStyle/>
          <a:p>
            <a:r>
              <a:rPr lang="en-US" sz="3600" b="1" dirty="0">
                <a:solidFill>
                  <a:srgbClr val="C00000"/>
                </a:solidFill>
              </a:rPr>
              <a:t>Initializing/Storing 1D Array</a:t>
            </a:r>
          </a:p>
        </p:txBody>
      </p:sp>
      <p:sp>
        <p:nvSpPr>
          <p:cNvPr id="3" name="TextBox 2"/>
          <p:cNvSpPr txBox="1"/>
          <p:nvPr/>
        </p:nvSpPr>
        <p:spPr>
          <a:xfrm>
            <a:off x="304800" y="914400"/>
            <a:ext cx="2971800" cy="369332"/>
          </a:xfrm>
          <a:prstGeom prst="rect">
            <a:avLst/>
          </a:prstGeom>
          <a:noFill/>
        </p:spPr>
        <p:txBody>
          <a:bodyPr wrap="square" rtlCol="0">
            <a:spAutoFit/>
          </a:bodyPr>
          <a:lstStyle/>
          <a:p>
            <a:r>
              <a:rPr lang="en-US" b="1" u="sng" dirty="0"/>
              <a:t>1. Compile Time Initialization</a:t>
            </a:r>
          </a:p>
        </p:txBody>
      </p:sp>
      <p:sp>
        <p:nvSpPr>
          <p:cNvPr id="30" name="TextBox 29"/>
          <p:cNvSpPr txBox="1"/>
          <p:nvPr/>
        </p:nvSpPr>
        <p:spPr>
          <a:xfrm>
            <a:off x="4419600" y="1447800"/>
            <a:ext cx="4343400" cy="2723823"/>
          </a:xfrm>
          <a:prstGeom prst="rect">
            <a:avLst/>
          </a:prstGeom>
          <a:noFill/>
        </p:spPr>
        <p:txBody>
          <a:bodyPr wrap="square" rtlCol="0">
            <a:spAutoFit/>
          </a:bodyPr>
          <a:lstStyle/>
          <a:p>
            <a:pPr marL="457200" indent="-457200">
              <a:lnSpc>
                <a:spcPct val="150000"/>
              </a:lnSpc>
            </a:pPr>
            <a:r>
              <a:rPr lang="en-US" b="1" dirty="0"/>
              <a:t>Types of compile time array initialization:</a:t>
            </a:r>
          </a:p>
          <a:p>
            <a:pPr marL="457200" indent="-457200">
              <a:lnSpc>
                <a:spcPct val="150000"/>
              </a:lnSpc>
              <a:buFont typeface="Wingdings" pitchFamily="2" charset="2"/>
              <a:buChar char="q"/>
            </a:pPr>
            <a:r>
              <a:rPr lang="en-US" sz="2400" dirty="0"/>
              <a:t>Complete array Initialization</a:t>
            </a:r>
          </a:p>
          <a:p>
            <a:pPr marL="457200" indent="-457200">
              <a:lnSpc>
                <a:spcPct val="150000"/>
              </a:lnSpc>
              <a:buFont typeface="Wingdings" pitchFamily="2" charset="2"/>
              <a:buChar char="q"/>
            </a:pPr>
            <a:r>
              <a:rPr lang="en-US" sz="2400" dirty="0"/>
              <a:t>Partial array Initialization</a:t>
            </a:r>
          </a:p>
          <a:p>
            <a:pPr marL="457200" indent="-457200">
              <a:lnSpc>
                <a:spcPct val="150000"/>
              </a:lnSpc>
              <a:buFont typeface="Wingdings" pitchFamily="2" charset="2"/>
              <a:buChar char="q"/>
            </a:pPr>
            <a:r>
              <a:rPr lang="en-US" sz="2400" dirty="0"/>
              <a:t>Initialization without size</a:t>
            </a:r>
          </a:p>
          <a:p>
            <a:pPr marL="457200" indent="-457200">
              <a:lnSpc>
                <a:spcPct val="150000"/>
              </a:lnSpc>
              <a:buFont typeface="Wingdings" pitchFamily="2" charset="2"/>
              <a:buChar char="q"/>
            </a:pPr>
            <a:r>
              <a:rPr lang="en-US" sz="2400" dirty="0"/>
              <a:t>Initialization with Zero</a:t>
            </a:r>
          </a:p>
        </p:txBody>
      </p:sp>
      <p:grpSp>
        <p:nvGrpSpPr>
          <p:cNvPr id="33" name="Group 32"/>
          <p:cNvGrpSpPr/>
          <p:nvPr/>
        </p:nvGrpSpPr>
        <p:grpSpPr>
          <a:xfrm>
            <a:off x="381000" y="4038600"/>
            <a:ext cx="3124200" cy="2264898"/>
            <a:chOff x="5638800" y="914400"/>
            <a:chExt cx="3124200" cy="2264898"/>
          </a:xfrm>
        </p:grpSpPr>
        <p:sp>
          <p:nvSpPr>
            <p:cNvPr id="28" name="TextBox 27"/>
            <p:cNvSpPr txBox="1"/>
            <p:nvPr/>
          </p:nvSpPr>
          <p:spPr>
            <a:xfrm>
              <a:off x="5638800" y="914400"/>
              <a:ext cx="2971800" cy="369332"/>
            </a:xfrm>
            <a:prstGeom prst="rect">
              <a:avLst/>
            </a:prstGeom>
            <a:noFill/>
          </p:spPr>
          <p:txBody>
            <a:bodyPr wrap="square" rtlCol="0">
              <a:spAutoFit/>
            </a:bodyPr>
            <a:lstStyle/>
            <a:p>
              <a:r>
                <a:rPr lang="en-US" b="1" u="sng" dirty="0"/>
                <a:t>2. Runtime Initialization</a:t>
              </a:r>
            </a:p>
          </p:txBody>
        </p:sp>
        <p:pic>
          <p:nvPicPr>
            <p:cNvPr id="1026" name="Picture 2"/>
            <p:cNvPicPr>
              <a:picLocks noChangeAspect="1" noChangeArrowheads="1"/>
            </p:cNvPicPr>
            <p:nvPr/>
          </p:nvPicPr>
          <p:blipFill>
            <a:blip r:embed="rId2"/>
            <a:srcRect/>
            <a:stretch>
              <a:fillRect/>
            </a:stretch>
          </p:blipFill>
          <p:spPr bwMode="auto">
            <a:xfrm>
              <a:off x="5678390" y="1449852"/>
              <a:ext cx="3084610" cy="172944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grpSp>
      <p:pic>
        <p:nvPicPr>
          <p:cNvPr id="1027" name="Picture 3"/>
          <p:cNvPicPr>
            <a:picLocks noChangeAspect="1" noChangeArrowheads="1"/>
          </p:cNvPicPr>
          <p:nvPr/>
        </p:nvPicPr>
        <p:blipFill>
          <a:blip r:embed="rId3"/>
          <a:srcRect/>
          <a:stretch>
            <a:fillRect/>
          </a:stretch>
        </p:blipFill>
        <p:spPr bwMode="auto">
          <a:xfrm>
            <a:off x="381000" y="1524000"/>
            <a:ext cx="2891554" cy="56798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cxnSp>
        <p:nvCxnSpPr>
          <p:cNvPr id="10" name="Elbow Connector 9"/>
          <p:cNvCxnSpPr/>
          <p:nvPr/>
        </p:nvCxnSpPr>
        <p:spPr>
          <a:xfrm>
            <a:off x="3276600" y="1295400"/>
            <a:ext cx="1143000" cy="381000"/>
          </a:xfrm>
          <a:prstGeom prst="bentConnector3">
            <a:avLst>
              <a:gd name="adj1" fmla="val 50000"/>
            </a:avLst>
          </a:prstGeom>
          <a:ln>
            <a:tailEnd type="arrow"/>
          </a:ln>
        </p:spPr>
        <p:style>
          <a:lnRef idx="3">
            <a:schemeClr val="accent2"/>
          </a:lnRef>
          <a:fillRef idx="0">
            <a:schemeClr val="accent2"/>
          </a:fillRef>
          <a:effectRef idx="2">
            <a:schemeClr val="accent2"/>
          </a:effectRef>
          <a:fontRef idx="minor">
            <a:schemeClr val="tx1"/>
          </a:fontRef>
        </p:style>
      </p:cxn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1" name="Picture 7"/>
          <p:cNvPicPr>
            <a:picLocks noChangeAspect="1" noChangeArrowheads="1"/>
          </p:cNvPicPr>
          <p:nvPr/>
        </p:nvPicPr>
        <p:blipFill>
          <a:blip r:embed="rId2"/>
          <a:srcRect/>
          <a:stretch>
            <a:fillRect/>
          </a:stretch>
        </p:blipFill>
        <p:spPr bwMode="auto">
          <a:xfrm>
            <a:off x="0" y="2133600"/>
            <a:ext cx="1133475" cy="1028700"/>
          </a:xfrm>
          <a:prstGeom prst="rect">
            <a:avLst/>
          </a:prstGeom>
          <a:noFill/>
          <a:ln w="9525">
            <a:noFill/>
            <a:miter lim="800000"/>
            <a:headEnd/>
            <a:tailEnd/>
          </a:ln>
          <a:effectLst/>
        </p:spPr>
      </p:pic>
      <p:pic>
        <p:nvPicPr>
          <p:cNvPr id="1032" name="Picture 8"/>
          <p:cNvPicPr>
            <a:picLocks noChangeAspect="1" noChangeArrowheads="1"/>
          </p:cNvPicPr>
          <p:nvPr/>
        </p:nvPicPr>
        <p:blipFill>
          <a:blip r:embed="rId3"/>
          <a:srcRect/>
          <a:stretch>
            <a:fillRect/>
          </a:stretch>
        </p:blipFill>
        <p:spPr bwMode="auto">
          <a:xfrm>
            <a:off x="0" y="3352800"/>
            <a:ext cx="1009650" cy="981075"/>
          </a:xfrm>
          <a:prstGeom prst="rect">
            <a:avLst/>
          </a:prstGeom>
          <a:noFill/>
          <a:ln w="9525">
            <a:noFill/>
            <a:miter lim="800000"/>
            <a:headEnd/>
            <a:tailEnd/>
          </a:ln>
          <a:effectLst/>
        </p:spPr>
      </p:pic>
      <p:sp>
        <p:nvSpPr>
          <p:cNvPr id="2" name="TextBox 1"/>
          <p:cNvSpPr txBox="1"/>
          <p:nvPr/>
        </p:nvSpPr>
        <p:spPr>
          <a:xfrm>
            <a:off x="0" y="39856"/>
            <a:ext cx="9144000" cy="646331"/>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algn="ctr"/>
            <a:r>
              <a:rPr lang="en-US" sz="3600" b="1" dirty="0">
                <a:solidFill>
                  <a:schemeClr val="tx1"/>
                </a:solidFill>
              </a:rPr>
              <a:t>Elements of user defined functions</a:t>
            </a:r>
          </a:p>
        </p:txBody>
      </p:sp>
      <p:sp>
        <p:nvSpPr>
          <p:cNvPr id="3" name="TextBox 2"/>
          <p:cNvSpPr txBox="1"/>
          <p:nvPr/>
        </p:nvSpPr>
        <p:spPr>
          <a:xfrm>
            <a:off x="226252" y="828808"/>
            <a:ext cx="8763000" cy="1292662"/>
          </a:xfrm>
          <a:prstGeom prst="rect">
            <a:avLst/>
          </a:prstGeom>
          <a:noFill/>
        </p:spPr>
        <p:txBody>
          <a:bodyPr wrap="square" rtlCol="0">
            <a:spAutoFit/>
          </a:bodyPr>
          <a:lstStyle/>
          <a:p>
            <a:pPr algn="just"/>
            <a:r>
              <a:rPr lang="en-US" sz="2600" dirty="0"/>
              <a:t>A programmer when writes any user defined functions he should be providing details these three elements of user defined functions namely,</a:t>
            </a:r>
          </a:p>
        </p:txBody>
      </p:sp>
      <p:sp>
        <p:nvSpPr>
          <p:cNvPr id="4" name="TextBox 3"/>
          <p:cNvSpPr txBox="1"/>
          <p:nvPr/>
        </p:nvSpPr>
        <p:spPr>
          <a:xfrm>
            <a:off x="1143000" y="3581400"/>
            <a:ext cx="3962400" cy="523220"/>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342900" indent="-342900"/>
            <a:r>
              <a:rPr lang="en-US" sz="2800" dirty="0"/>
              <a:t>Function call</a:t>
            </a:r>
          </a:p>
        </p:txBody>
      </p:sp>
      <p:sp>
        <p:nvSpPr>
          <p:cNvPr id="21" name="Rectangle 20"/>
          <p:cNvSpPr/>
          <p:nvPr/>
        </p:nvSpPr>
        <p:spPr>
          <a:xfrm>
            <a:off x="1066800" y="2438400"/>
            <a:ext cx="6705600" cy="523220"/>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457200" indent="-457200"/>
            <a:r>
              <a:rPr lang="en-US" sz="2800" dirty="0"/>
              <a:t>Function declaration / Function prototype</a:t>
            </a:r>
          </a:p>
        </p:txBody>
      </p:sp>
      <p:pic>
        <p:nvPicPr>
          <p:cNvPr id="1033" name="Picture 9"/>
          <p:cNvPicPr>
            <a:picLocks noChangeAspect="1" noChangeArrowheads="1"/>
          </p:cNvPicPr>
          <p:nvPr/>
        </p:nvPicPr>
        <p:blipFill>
          <a:blip r:embed="rId4"/>
          <a:srcRect/>
          <a:stretch>
            <a:fillRect/>
          </a:stretch>
        </p:blipFill>
        <p:spPr bwMode="auto">
          <a:xfrm>
            <a:off x="96128" y="4546212"/>
            <a:ext cx="933450" cy="990600"/>
          </a:xfrm>
          <a:prstGeom prst="rect">
            <a:avLst/>
          </a:prstGeom>
          <a:noFill/>
          <a:ln w="9525">
            <a:noFill/>
            <a:miter lim="800000"/>
            <a:headEnd/>
            <a:tailEnd/>
          </a:ln>
          <a:effectLst/>
        </p:spPr>
      </p:pic>
      <p:sp>
        <p:nvSpPr>
          <p:cNvPr id="47" name="TextBox 46"/>
          <p:cNvSpPr txBox="1"/>
          <p:nvPr/>
        </p:nvSpPr>
        <p:spPr>
          <a:xfrm>
            <a:off x="1143000" y="4800600"/>
            <a:ext cx="3962400" cy="523220"/>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342900" indent="-342900"/>
            <a:r>
              <a:rPr lang="en-US" sz="2800" dirty="0"/>
              <a:t>Function definition</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438400" y="76200"/>
            <a:ext cx="4495800" cy="461665"/>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pPr algn="ctr"/>
            <a:r>
              <a:rPr lang="en-US" sz="2400" b="1" dirty="0">
                <a:solidFill>
                  <a:srgbClr val="C00000"/>
                </a:solidFill>
              </a:rPr>
              <a:t>Compile Time Array Initializations</a:t>
            </a:r>
          </a:p>
        </p:txBody>
      </p:sp>
      <p:sp>
        <p:nvSpPr>
          <p:cNvPr id="5" name="TextBox 4"/>
          <p:cNvSpPr txBox="1"/>
          <p:nvPr/>
        </p:nvSpPr>
        <p:spPr>
          <a:xfrm>
            <a:off x="4495800" y="3852204"/>
            <a:ext cx="3886200" cy="430887"/>
          </a:xfrm>
          <a:prstGeom prst="rect">
            <a:avLst/>
          </a:prstGeom>
          <a:noFill/>
        </p:spPr>
        <p:txBody>
          <a:bodyPr wrap="square" rtlCol="0">
            <a:spAutoFit/>
          </a:bodyPr>
          <a:lstStyle/>
          <a:p>
            <a:r>
              <a:rPr lang="en-US" sz="2200" b="1" dirty="0">
                <a:solidFill>
                  <a:srgbClr val="00B0F0"/>
                </a:solidFill>
              </a:rPr>
              <a:t>4. Initialization with Zero</a:t>
            </a:r>
          </a:p>
        </p:txBody>
      </p:sp>
      <p:sp>
        <p:nvSpPr>
          <p:cNvPr id="6" name="TextBox 5"/>
          <p:cNvSpPr txBox="1"/>
          <p:nvPr/>
        </p:nvSpPr>
        <p:spPr>
          <a:xfrm>
            <a:off x="152400" y="3867090"/>
            <a:ext cx="3886200" cy="430887"/>
          </a:xfrm>
          <a:prstGeom prst="rect">
            <a:avLst/>
          </a:prstGeom>
          <a:noFill/>
        </p:spPr>
        <p:txBody>
          <a:bodyPr wrap="square" rtlCol="0">
            <a:spAutoFit/>
          </a:bodyPr>
          <a:lstStyle/>
          <a:p>
            <a:r>
              <a:rPr lang="en-US" sz="2200" b="1" dirty="0">
                <a:solidFill>
                  <a:srgbClr val="7030A0"/>
                </a:solidFill>
              </a:rPr>
              <a:t>3. Initialization without size</a:t>
            </a:r>
          </a:p>
        </p:txBody>
      </p:sp>
      <p:sp>
        <p:nvSpPr>
          <p:cNvPr id="8" name="TextBox 7"/>
          <p:cNvSpPr txBox="1"/>
          <p:nvPr/>
        </p:nvSpPr>
        <p:spPr>
          <a:xfrm>
            <a:off x="4495800" y="762000"/>
            <a:ext cx="3886200" cy="430887"/>
          </a:xfrm>
          <a:prstGeom prst="rect">
            <a:avLst/>
          </a:prstGeom>
          <a:noFill/>
        </p:spPr>
        <p:txBody>
          <a:bodyPr wrap="square" rtlCol="0">
            <a:spAutoFit/>
          </a:bodyPr>
          <a:lstStyle/>
          <a:p>
            <a:r>
              <a:rPr lang="en-US" sz="2200" b="1" dirty="0">
                <a:solidFill>
                  <a:schemeClr val="accent6">
                    <a:lumMod val="75000"/>
                  </a:schemeClr>
                </a:solidFill>
              </a:rPr>
              <a:t>2.  Partial Array Initialization</a:t>
            </a:r>
          </a:p>
        </p:txBody>
      </p:sp>
      <p:sp>
        <p:nvSpPr>
          <p:cNvPr id="9" name="TextBox 8"/>
          <p:cNvSpPr txBox="1"/>
          <p:nvPr/>
        </p:nvSpPr>
        <p:spPr>
          <a:xfrm>
            <a:off x="152400" y="762000"/>
            <a:ext cx="3886200" cy="430887"/>
          </a:xfrm>
          <a:prstGeom prst="rect">
            <a:avLst/>
          </a:prstGeom>
          <a:noFill/>
        </p:spPr>
        <p:txBody>
          <a:bodyPr wrap="square" rtlCol="0">
            <a:spAutoFit/>
          </a:bodyPr>
          <a:lstStyle/>
          <a:p>
            <a:r>
              <a:rPr lang="en-US" sz="2200" b="1" dirty="0">
                <a:solidFill>
                  <a:srgbClr val="00B050"/>
                </a:solidFill>
              </a:rPr>
              <a:t>1. Complete array Initialization</a:t>
            </a:r>
          </a:p>
        </p:txBody>
      </p:sp>
      <p:pic>
        <p:nvPicPr>
          <p:cNvPr id="2050" name="Picture 2"/>
          <p:cNvPicPr>
            <a:picLocks noChangeAspect="1" noChangeArrowheads="1"/>
          </p:cNvPicPr>
          <p:nvPr/>
        </p:nvPicPr>
        <p:blipFill>
          <a:blip r:embed="rId2"/>
          <a:srcRect/>
          <a:stretch>
            <a:fillRect/>
          </a:stretch>
        </p:blipFill>
        <p:spPr bwMode="auto">
          <a:xfrm>
            <a:off x="45989" y="1371600"/>
            <a:ext cx="3862232" cy="632314"/>
          </a:xfrm>
          <a:prstGeom prst="rect">
            <a:avLst/>
          </a:prstGeom>
          <a:noFill/>
          <a:ln w="9525">
            <a:noFill/>
            <a:miter lim="800000"/>
            <a:headEnd/>
            <a:tailEnd/>
          </a:ln>
          <a:effectLst/>
        </p:spPr>
      </p:pic>
      <p:pic>
        <p:nvPicPr>
          <p:cNvPr id="2051" name="Picture 3"/>
          <p:cNvPicPr>
            <a:picLocks noChangeAspect="1" noChangeArrowheads="1"/>
          </p:cNvPicPr>
          <p:nvPr/>
        </p:nvPicPr>
        <p:blipFill>
          <a:blip r:embed="rId3"/>
          <a:srcRect/>
          <a:stretch>
            <a:fillRect/>
          </a:stretch>
        </p:blipFill>
        <p:spPr bwMode="auto">
          <a:xfrm>
            <a:off x="4920700" y="1371600"/>
            <a:ext cx="3426926" cy="834538"/>
          </a:xfrm>
          <a:prstGeom prst="rect">
            <a:avLst/>
          </a:prstGeom>
          <a:noFill/>
          <a:ln w="9525">
            <a:noFill/>
            <a:miter lim="800000"/>
            <a:headEnd/>
            <a:tailEnd/>
          </a:ln>
          <a:effectLst/>
        </p:spPr>
      </p:pic>
      <p:graphicFrame>
        <p:nvGraphicFramePr>
          <p:cNvPr id="14" name="Table 13"/>
          <p:cNvGraphicFramePr>
            <a:graphicFrameLocks noGrp="1"/>
          </p:cNvGraphicFramePr>
          <p:nvPr/>
        </p:nvGraphicFramePr>
        <p:xfrm>
          <a:off x="304800" y="2133600"/>
          <a:ext cx="3962400" cy="762000"/>
        </p:xfrm>
        <a:graphic>
          <a:graphicData uri="http://schemas.openxmlformats.org/drawingml/2006/table">
            <a:tbl>
              <a:tblPr firstRow="1" bandRow="1">
                <a:tableStyleId>{2D5ABB26-0587-4C30-8999-92F81FD0307C}</a:tableStyleId>
              </a:tblPr>
              <a:tblGrid>
                <a:gridCol w="792480">
                  <a:extLst>
                    <a:ext uri="{9D8B030D-6E8A-4147-A177-3AD203B41FA5}">
                      <a16:colId xmlns:a16="http://schemas.microsoft.com/office/drawing/2014/main" val="20000"/>
                    </a:ext>
                  </a:extLst>
                </a:gridCol>
                <a:gridCol w="792480">
                  <a:extLst>
                    <a:ext uri="{9D8B030D-6E8A-4147-A177-3AD203B41FA5}">
                      <a16:colId xmlns:a16="http://schemas.microsoft.com/office/drawing/2014/main" val="20001"/>
                    </a:ext>
                  </a:extLst>
                </a:gridCol>
                <a:gridCol w="792480">
                  <a:extLst>
                    <a:ext uri="{9D8B030D-6E8A-4147-A177-3AD203B41FA5}">
                      <a16:colId xmlns:a16="http://schemas.microsoft.com/office/drawing/2014/main" val="20002"/>
                    </a:ext>
                  </a:extLst>
                </a:gridCol>
                <a:gridCol w="792480">
                  <a:extLst>
                    <a:ext uri="{9D8B030D-6E8A-4147-A177-3AD203B41FA5}">
                      <a16:colId xmlns:a16="http://schemas.microsoft.com/office/drawing/2014/main" val="20003"/>
                    </a:ext>
                  </a:extLst>
                </a:gridCol>
                <a:gridCol w="792480">
                  <a:extLst>
                    <a:ext uri="{9D8B030D-6E8A-4147-A177-3AD203B41FA5}">
                      <a16:colId xmlns:a16="http://schemas.microsoft.com/office/drawing/2014/main" val="20004"/>
                    </a:ext>
                  </a:extLst>
                </a:gridCol>
              </a:tblGrid>
              <a:tr h="623668">
                <a:tc>
                  <a:txBody>
                    <a:bodyPr/>
                    <a:lstStyle/>
                    <a:p>
                      <a:pPr algn="ctr"/>
                      <a:r>
                        <a:rPr lang="en-US" sz="440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4400" dirty="0"/>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4400" dirty="0"/>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4400" dirty="0"/>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4400" dirty="0"/>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bl>
          </a:graphicData>
        </a:graphic>
      </p:graphicFrame>
      <p:graphicFrame>
        <p:nvGraphicFramePr>
          <p:cNvPr id="15" name="Table 14"/>
          <p:cNvGraphicFramePr>
            <a:graphicFrameLocks noGrp="1"/>
          </p:cNvGraphicFramePr>
          <p:nvPr/>
        </p:nvGraphicFramePr>
        <p:xfrm>
          <a:off x="4876800" y="2133600"/>
          <a:ext cx="3962400" cy="762000"/>
        </p:xfrm>
        <a:graphic>
          <a:graphicData uri="http://schemas.openxmlformats.org/drawingml/2006/table">
            <a:tbl>
              <a:tblPr firstRow="1" bandRow="1">
                <a:tableStyleId>{2D5ABB26-0587-4C30-8999-92F81FD0307C}</a:tableStyleId>
              </a:tblPr>
              <a:tblGrid>
                <a:gridCol w="792480">
                  <a:extLst>
                    <a:ext uri="{9D8B030D-6E8A-4147-A177-3AD203B41FA5}">
                      <a16:colId xmlns:a16="http://schemas.microsoft.com/office/drawing/2014/main" val="20000"/>
                    </a:ext>
                  </a:extLst>
                </a:gridCol>
                <a:gridCol w="792480">
                  <a:extLst>
                    <a:ext uri="{9D8B030D-6E8A-4147-A177-3AD203B41FA5}">
                      <a16:colId xmlns:a16="http://schemas.microsoft.com/office/drawing/2014/main" val="20001"/>
                    </a:ext>
                  </a:extLst>
                </a:gridCol>
                <a:gridCol w="792480">
                  <a:extLst>
                    <a:ext uri="{9D8B030D-6E8A-4147-A177-3AD203B41FA5}">
                      <a16:colId xmlns:a16="http://schemas.microsoft.com/office/drawing/2014/main" val="20002"/>
                    </a:ext>
                  </a:extLst>
                </a:gridCol>
                <a:gridCol w="792480">
                  <a:extLst>
                    <a:ext uri="{9D8B030D-6E8A-4147-A177-3AD203B41FA5}">
                      <a16:colId xmlns:a16="http://schemas.microsoft.com/office/drawing/2014/main" val="20003"/>
                    </a:ext>
                  </a:extLst>
                </a:gridCol>
                <a:gridCol w="792480">
                  <a:extLst>
                    <a:ext uri="{9D8B030D-6E8A-4147-A177-3AD203B41FA5}">
                      <a16:colId xmlns:a16="http://schemas.microsoft.com/office/drawing/2014/main" val="20004"/>
                    </a:ext>
                  </a:extLst>
                </a:gridCol>
              </a:tblGrid>
              <a:tr h="623668">
                <a:tc>
                  <a:txBody>
                    <a:bodyPr/>
                    <a:lstStyle/>
                    <a:p>
                      <a:pPr algn="ctr"/>
                      <a:r>
                        <a:rPr lang="en-US" sz="440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4400" dirty="0"/>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4400" dirty="0"/>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44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44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bl>
          </a:graphicData>
        </a:graphic>
      </p:graphicFrame>
      <p:graphicFrame>
        <p:nvGraphicFramePr>
          <p:cNvPr id="16" name="Table 15"/>
          <p:cNvGraphicFramePr>
            <a:graphicFrameLocks noGrp="1"/>
          </p:cNvGraphicFramePr>
          <p:nvPr/>
        </p:nvGraphicFramePr>
        <p:xfrm>
          <a:off x="304800" y="5410200"/>
          <a:ext cx="3962400" cy="762000"/>
        </p:xfrm>
        <a:graphic>
          <a:graphicData uri="http://schemas.openxmlformats.org/drawingml/2006/table">
            <a:tbl>
              <a:tblPr firstRow="1" bandRow="1">
                <a:tableStyleId>{2D5ABB26-0587-4C30-8999-92F81FD0307C}</a:tableStyleId>
              </a:tblPr>
              <a:tblGrid>
                <a:gridCol w="792480">
                  <a:extLst>
                    <a:ext uri="{9D8B030D-6E8A-4147-A177-3AD203B41FA5}">
                      <a16:colId xmlns:a16="http://schemas.microsoft.com/office/drawing/2014/main" val="20000"/>
                    </a:ext>
                  </a:extLst>
                </a:gridCol>
                <a:gridCol w="792480">
                  <a:extLst>
                    <a:ext uri="{9D8B030D-6E8A-4147-A177-3AD203B41FA5}">
                      <a16:colId xmlns:a16="http://schemas.microsoft.com/office/drawing/2014/main" val="20001"/>
                    </a:ext>
                  </a:extLst>
                </a:gridCol>
                <a:gridCol w="792480">
                  <a:extLst>
                    <a:ext uri="{9D8B030D-6E8A-4147-A177-3AD203B41FA5}">
                      <a16:colId xmlns:a16="http://schemas.microsoft.com/office/drawing/2014/main" val="20002"/>
                    </a:ext>
                  </a:extLst>
                </a:gridCol>
                <a:gridCol w="792480">
                  <a:extLst>
                    <a:ext uri="{9D8B030D-6E8A-4147-A177-3AD203B41FA5}">
                      <a16:colId xmlns:a16="http://schemas.microsoft.com/office/drawing/2014/main" val="20003"/>
                    </a:ext>
                  </a:extLst>
                </a:gridCol>
                <a:gridCol w="792480">
                  <a:extLst>
                    <a:ext uri="{9D8B030D-6E8A-4147-A177-3AD203B41FA5}">
                      <a16:colId xmlns:a16="http://schemas.microsoft.com/office/drawing/2014/main" val="20004"/>
                    </a:ext>
                  </a:extLst>
                </a:gridCol>
              </a:tblGrid>
              <a:tr h="623668">
                <a:tc>
                  <a:txBody>
                    <a:bodyPr/>
                    <a:lstStyle/>
                    <a:p>
                      <a:pPr algn="ctr"/>
                      <a:r>
                        <a:rPr lang="en-US" sz="440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4400" dirty="0"/>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4400" dirty="0"/>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4400" dirty="0"/>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4400" dirty="0"/>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bl>
          </a:graphicData>
        </a:graphic>
      </p:graphicFrame>
      <p:graphicFrame>
        <p:nvGraphicFramePr>
          <p:cNvPr id="17" name="Table 16"/>
          <p:cNvGraphicFramePr>
            <a:graphicFrameLocks noGrp="1"/>
          </p:cNvGraphicFramePr>
          <p:nvPr/>
        </p:nvGraphicFramePr>
        <p:xfrm>
          <a:off x="4953000" y="5410200"/>
          <a:ext cx="3962400" cy="762000"/>
        </p:xfrm>
        <a:graphic>
          <a:graphicData uri="http://schemas.openxmlformats.org/drawingml/2006/table">
            <a:tbl>
              <a:tblPr firstRow="1" bandRow="1">
                <a:tableStyleId>{2D5ABB26-0587-4C30-8999-92F81FD0307C}</a:tableStyleId>
              </a:tblPr>
              <a:tblGrid>
                <a:gridCol w="792480">
                  <a:extLst>
                    <a:ext uri="{9D8B030D-6E8A-4147-A177-3AD203B41FA5}">
                      <a16:colId xmlns:a16="http://schemas.microsoft.com/office/drawing/2014/main" val="20000"/>
                    </a:ext>
                  </a:extLst>
                </a:gridCol>
                <a:gridCol w="792480">
                  <a:extLst>
                    <a:ext uri="{9D8B030D-6E8A-4147-A177-3AD203B41FA5}">
                      <a16:colId xmlns:a16="http://schemas.microsoft.com/office/drawing/2014/main" val="20001"/>
                    </a:ext>
                  </a:extLst>
                </a:gridCol>
                <a:gridCol w="792480">
                  <a:extLst>
                    <a:ext uri="{9D8B030D-6E8A-4147-A177-3AD203B41FA5}">
                      <a16:colId xmlns:a16="http://schemas.microsoft.com/office/drawing/2014/main" val="20002"/>
                    </a:ext>
                  </a:extLst>
                </a:gridCol>
                <a:gridCol w="792480">
                  <a:extLst>
                    <a:ext uri="{9D8B030D-6E8A-4147-A177-3AD203B41FA5}">
                      <a16:colId xmlns:a16="http://schemas.microsoft.com/office/drawing/2014/main" val="20003"/>
                    </a:ext>
                  </a:extLst>
                </a:gridCol>
                <a:gridCol w="792480">
                  <a:extLst>
                    <a:ext uri="{9D8B030D-6E8A-4147-A177-3AD203B41FA5}">
                      <a16:colId xmlns:a16="http://schemas.microsoft.com/office/drawing/2014/main" val="20004"/>
                    </a:ext>
                  </a:extLst>
                </a:gridCol>
              </a:tblGrid>
              <a:tr h="623668">
                <a:tc>
                  <a:txBody>
                    <a:bodyPr/>
                    <a:lstStyle/>
                    <a:p>
                      <a:pPr algn="ctr"/>
                      <a:r>
                        <a:rPr lang="en-US" sz="440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44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44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44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44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bl>
          </a:graphicData>
        </a:graphic>
      </p:graphicFrame>
      <p:pic>
        <p:nvPicPr>
          <p:cNvPr id="2052" name="Picture 4"/>
          <p:cNvPicPr>
            <a:picLocks noChangeAspect="1" noChangeArrowheads="1"/>
          </p:cNvPicPr>
          <p:nvPr/>
        </p:nvPicPr>
        <p:blipFill>
          <a:blip r:embed="rId4"/>
          <a:srcRect/>
          <a:stretch>
            <a:fillRect/>
          </a:stretch>
        </p:blipFill>
        <p:spPr bwMode="auto">
          <a:xfrm>
            <a:off x="381000" y="4572000"/>
            <a:ext cx="3633164" cy="682284"/>
          </a:xfrm>
          <a:prstGeom prst="rect">
            <a:avLst/>
          </a:prstGeom>
          <a:noFill/>
          <a:ln w="9525">
            <a:noFill/>
            <a:miter lim="800000"/>
            <a:headEnd/>
            <a:tailEnd/>
          </a:ln>
          <a:effectLst/>
        </p:spPr>
      </p:pic>
      <p:pic>
        <p:nvPicPr>
          <p:cNvPr id="2053" name="Picture 5"/>
          <p:cNvPicPr>
            <a:picLocks noChangeAspect="1" noChangeArrowheads="1"/>
          </p:cNvPicPr>
          <p:nvPr/>
        </p:nvPicPr>
        <p:blipFill>
          <a:blip r:embed="rId5"/>
          <a:srcRect/>
          <a:stretch>
            <a:fillRect/>
          </a:stretch>
        </p:blipFill>
        <p:spPr bwMode="auto">
          <a:xfrm>
            <a:off x="5105400" y="4495800"/>
            <a:ext cx="2655622" cy="879228"/>
          </a:xfrm>
          <a:prstGeom prst="rect">
            <a:avLst/>
          </a:prstGeom>
          <a:noFill/>
          <a:ln w="9525">
            <a:noFill/>
            <a:miter lim="800000"/>
            <a:headEnd/>
            <a:tailEnd/>
          </a:ln>
          <a:effectLst/>
        </p:spPr>
      </p:pic>
      <p:grpSp>
        <p:nvGrpSpPr>
          <p:cNvPr id="25" name="Group 24"/>
          <p:cNvGrpSpPr/>
          <p:nvPr/>
        </p:nvGrpSpPr>
        <p:grpSpPr>
          <a:xfrm>
            <a:off x="104336" y="2895600"/>
            <a:ext cx="4191000" cy="533399"/>
            <a:chOff x="76200" y="3276600"/>
            <a:chExt cx="5963528" cy="473333"/>
          </a:xfrm>
        </p:grpSpPr>
        <p:sp>
          <p:nvSpPr>
            <p:cNvPr id="20" name="TextBox 19"/>
            <p:cNvSpPr txBox="1"/>
            <p:nvPr/>
          </p:nvSpPr>
          <p:spPr>
            <a:xfrm>
              <a:off x="1239128" y="3288268"/>
              <a:ext cx="1143000" cy="461665"/>
            </a:xfrm>
            <a:prstGeom prst="rect">
              <a:avLst/>
            </a:prstGeom>
            <a:noFill/>
          </p:spPr>
          <p:txBody>
            <a:bodyPr wrap="square" rtlCol="0">
              <a:spAutoFit/>
            </a:bodyPr>
            <a:lstStyle/>
            <a:p>
              <a:pPr algn="ctr"/>
              <a:r>
                <a:rPr lang="en-US" sz="2400" dirty="0">
                  <a:solidFill>
                    <a:prstClr val="black"/>
                  </a:solidFill>
                </a:rPr>
                <a:t>a[1]</a:t>
              </a:r>
              <a:endParaRPr lang="en-US" dirty="0"/>
            </a:p>
          </p:txBody>
        </p:sp>
        <p:sp>
          <p:nvSpPr>
            <p:cNvPr id="21" name="TextBox 20"/>
            <p:cNvSpPr txBox="1"/>
            <p:nvPr/>
          </p:nvSpPr>
          <p:spPr>
            <a:xfrm>
              <a:off x="76200" y="3276600"/>
              <a:ext cx="1143000" cy="461665"/>
            </a:xfrm>
            <a:prstGeom prst="rect">
              <a:avLst/>
            </a:prstGeom>
            <a:noFill/>
          </p:spPr>
          <p:txBody>
            <a:bodyPr wrap="square" rtlCol="0">
              <a:spAutoFit/>
            </a:bodyPr>
            <a:lstStyle/>
            <a:p>
              <a:pPr algn="ctr"/>
              <a:r>
                <a:rPr lang="en-US" sz="2400" dirty="0"/>
                <a:t>a[0]</a:t>
              </a:r>
              <a:endParaRPr lang="en-US" dirty="0"/>
            </a:p>
          </p:txBody>
        </p:sp>
        <p:sp>
          <p:nvSpPr>
            <p:cNvPr id="22" name="TextBox 21"/>
            <p:cNvSpPr txBox="1"/>
            <p:nvPr/>
          </p:nvSpPr>
          <p:spPr>
            <a:xfrm>
              <a:off x="2534528" y="3276600"/>
              <a:ext cx="1143000" cy="461665"/>
            </a:xfrm>
            <a:prstGeom prst="rect">
              <a:avLst/>
            </a:prstGeom>
            <a:noFill/>
          </p:spPr>
          <p:txBody>
            <a:bodyPr wrap="square" rtlCol="0">
              <a:spAutoFit/>
            </a:bodyPr>
            <a:lstStyle/>
            <a:p>
              <a:pPr algn="ctr"/>
              <a:r>
                <a:rPr lang="en-US" sz="2400" dirty="0">
                  <a:solidFill>
                    <a:prstClr val="black"/>
                  </a:solidFill>
                </a:rPr>
                <a:t>a[2]</a:t>
              </a:r>
              <a:endParaRPr lang="en-US" dirty="0"/>
            </a:p>
          </p:txBody>
        </p:sp>
        <p:sp>
          <p:nvSpPr>
            <p:cNvPr id="23" name="TextBox 22"/>
            <p:cNvSpPr txBox="1"/>
            <p:nvPr/>
          </p:nvSpPr>
          <p:spPr>
            <a:xfrm>
              <a:off x="3753728" y="3276600"/>
              <a:ext cx="1143000" cy="461665"/>
            </a:xfrm>
            <a:prstGeom prst="rect">
              <a:avLst/>
            </a:prstGeom>
            <a:noFill/>
          </p:spPr>
          <p:txBody>
            <a:bodyPr wrap="square" rtlCol="0">
              <a:spAutoFit/>
            </a:bodyPr>
            <a:lstStyle/>
            <a:p>
              <a:pPr algn="ctr"/>
              <a:r>
                <a:rPr lang="en-US" sz="2400" dirty="0">
                  <a:solidFill>
                    <a:prstClr val="black"/>
                  </a:solidFill>
                </a:rPr>
                <a:t>a[3]</a:t>
              </a:r>
              <a:endParaRPr lang="en-US" dirty="0"/>
            </a:p>
          </p:txBody>
        </p:sp>
        <p:sp>
          <p:nvSpPr>
            <p:cNvPr id="24" name="TextBox 23"/>
            <p:cNvSpPr txBox="1"/>
            <p:nvPr/>
          </p:nvSpPr>
          <p:spPr>
            <a:xfrm>
              <a:off x="4896728" y="3276600"/>
              <a:ext cx="1143000" cy="461665"/>
            </a:xfrm>
            <a:prstGeom prst="rect">
              <a:avLst/>
            </a:prstGeom>
            <a:noFill/>
          </p:spPr>
          <p:txBody>
            <a:bodyPr wrap="square" rtlCol="0">
              <a:spAutoFit/>
            </a:bodyPr>
            <a:lstStyle/>
            <a:p>
              <a:pPr algn="ctr"/>
              <a:r>
                <a:rPr lang="en-US" sz="2400" dirty="0">
                  <a:solidFill>
                    <a:prstClr val="black"/>
                  </a:solidFill>
                </a:rPr>
                <a:t>a[4]</a:t>
              </a:r>
              <a:endParaRPr lang="en-US" dirty="0"/>
            </a:p>
          </p:txBody>
        </p:sp>
      </p:grpSp>
      <p:grpSp>
        <p:nvGrpSpPr>
          <p:cNvPr id="26" name="Group 25"/>
          <p:cNvGrpSpPr/>
          <p:nvPr/>
        </p:nvGrpSpPr>
        <p:grpSpPr>
          <a:xfrm>
            <a:off x="4800600" y="6172200"/>
            <a:ext cx="4191000" cy="533399"/>
            <a:chOff x="76200" y="3276600"/>
            <a:chExt cx="5963528" cy="473333"/>
          </a:xfrm>
        </p:grpSpPr>
        <p:sp>
          <p:nvSpPr>
            <p:cNvPr id="27" name="TextBox 26"/>
            <p:cNvSpPr txBox="1"/>
            <p:nvPr/>
          </p:nvSpPr>
          <p:spPr>
            <a:xfrm>
              <a:off x="1239128" y="3288268"/>
              <a:ext cx="1143000" cy="461665"/>
            </a:xfrm>
            <a:prstGeom prst="rect">
              <a:avLst/>
            </a:prstGeom>
            <a:noFill/>
          </p:spPr>
          <p:txBody>
            <a:bodyPr wrap="square" rtlCol="0">
              <a:spAutoFit/>
            </a:bodyPr>
            <a:lstStyle/>
            <a:p>
              <a:pPr algn="ctr"/>
              <a:r>
                <a:rPr lang="en-US" sz="2400" dirty="0">
                  <a:solidFill>
                    <a:prstClr val="black"/>
                  </a:solidFill>
                </a:rPr>
                <a:t>a[1]</a:t>
              </a:r>
              <a:endParaRPr lang="en-US" dirty="0"/>
            </a:p>
          </p:txBody>
        </p:sp>
        <p:sp>
          <p:nvSpPr>
            <p:cNvPr id="28" name="TextBox 27"/>
            <p:cNvSpPr txBox="1"/>
            <p:nvPr/>
          </p:nvSpPr>
          <p:spPr>
            <a:xfrm>
              <a:off x="76200" y="3276600"/>
              <a:ext cx="1143000" cy="461665"/>
            </a:xfrm>
            <a:prstGeom prst="rect">
              <a:avLst/>
            </a:prstGeom>
            <a:noFill/>
          </p:spPr>
          <p:txBody>
            <a:bodyPr wrap="square" rtlCol="0">
              <a:spAutoFit/>
            </a:bodyPr>
            <a:lstStyle/>
            <a:p>
              <a:pPr algn="ctr"/>
              <a:r>
                <a:rPr lang="en-US" sz="2400" dirty="0"/>
                <a:t>a[0]</a:t>
              </a:r>
              <a:endParaRPr lang="en-US" dirty="0"/>
            </a:p>
          </p:txBody>
        </p:sp>
        <p:sp>
          <p:nvSpPr>
            <p:cNvPr id="29" name="TextBox 28"/>
            <p:cNvSpPr txBox="1"/>
            <p:nvPr/>
          </p:nvSpPr>
          <p:spPr>
            <a:xfrm>
              <a:off x="2534528" y="3276600"/>
              <a:ext cx="1143000" cy="461665"/>
            </a:xfrm>
            <a:prstGeom prst="rect">
              <a:avLst/>
            </a:prstGeom>
            <a:noFill/>
          </p:spPr>
          <p:txBody>
            <a:bodyPr wrap="square" rtlCol="0">
              <a:spAutoFit/>
            </a:bodyPr>
            <a:lstStyle/>
            <a:p>
              <a:pPr algn="ctr"/>
              <a:r>
                <a:rPr lang="en-US" sz="2400" dirty="0">
                  <a:solidFill>
                    <a:prstClr val="black"/>
                  </a:solidFill>
                </a:rPr>
                <a:t>a[2]</a:t>
              </a:r>
              <a:endParaRPr lang="en-US" dirty="0"/>
            </a:p>
          </p:txBody>
        </p:sp>
        <p:sp>
          <p:nvSpPr>
            <p:cNvPr id="30" name="TextBox 29"/>
            <p:cNvSpPr txBox="1"/>
            <p:nvPr/>
          </p:nvSpPr>
          <p:spPr>
            <a:xfrm>
              <a:off x="3753728" y="3276600"/>
              <a:ext cx="1143000" cy="461665"/>
            </a:xfrm>
            <a:prstGeom prst="rect">
              <a:avLst/>
            </a:prstGeom>
            <a:noFill/>
          </p:spPr>
          <p:txBody>
            <a:bodyPr wrap="square" rtlCol="0">
              <a:spAutoFit/>
            </a:bodyPr>
            <a:lstStyle/>
            <a:p>
              <a:pPr algn="ctr"/>
              <a:r>
                <a:rPr lang="en-US" sz="2400" dirty="0">
                  <a:solidFill>
                    <a:prstClr val="black"/>
                  </a:solidFill>
                </a:rPr>
                <a:t>a[3]</a:t>
              </a:r>
              <a:endParaRPr lang="en-US" dirty="0"/>
            </a:p>
          </p:txBody>
        </p:sp>
        <p:sp>
          <p:nvSpPr>
            <p:cNvPr id="31" name="TextBox 30"/>
            <p:cNvSpPr txBox="1"/>
            <p:nvPr/>
          </p:nvSpPr>
          <p:spPr>
            <a:xfrm>
              <a:off x="4896728" y="3276600"/>
              <a:ext cx="1143000" cy="461665"/>
            </a:xfrm>
            <a:prstGeom prst="rect">
              <a:avLst/>
            </a:prstGeom>
            <a:noFill/>
          </p:spPr>
          <p:txBody>
            <a:bodyPr wrap="square" rtlCol="0">
              <a:spAutoFit/>
            </a:bodyPr>
            <a:lstStyle/>
            <a:p>
              <a:pPr algn="ctr"/>
              <a:r>
                <a:rPr lang="en-US" sz="2400" dirty="0">
                  <a:solidFill>
                    <a:prstClr val="black"/>
                  </a:solidFill>
                </a:rPr>
                <a:t>a[4]</a:t>
              </a:r>
              <a:endParaRPr lang="en-US" dirty="0"/>
            </a:p>
          </p:txBody>
        </p:sp>
      </p:grpSp>
      <p:grpSp>
        <p:nvGrpSpPr>
          <p:cNvPr id="32" name="Group 31"/>
          <p:cNvGrpSpPr/>
          <p:nvPr/>
        </p:nvGrpSpPr>
        <p:grpSpPr>
          <a:xfrm>
            <a:off x="4800600" y="2895600"/>
            <a:ext cx="4191000" cy="533399"/>
            <a:chOff x="76200" y="3276600"/>
            <a:chExt cx="5963528" cy="473333"/>
          </a:xfrm>
        </p:grpSpPr>
        <p:sp>
          <p:nvSpPr>
            <p:cNvPr id="33" name="TextBox 32"/>
            <p:cNvSpPr txBox="1"/>
            <p:nvPr/>
          </p:nvSpPr>
          <p:spPr>
            <a:xfrm>
              <a:off x="1239128" y="3288268"/>
              <a:ext cx="1143000" cy="461665"/>
            </a:xfrm>
            <a:prstGeom prst="rect">
              <a:avLst/>
            </a:prstGeom>
            <a:noFill/>
          </p:spPr>
          <p:txBody>
            <a:bodyPr wrap="square" rtlCol="0">
              <a:spAutoFit/>
            </a:bodyPr>
            <a:lstStyle/>
            <a:p>
              <a:pPr algn="ctr"/>
              <a:r>
                <a:rPr lang="en-US" sz="2400" dirty="0">
                  <a:solidFill>
                    <a:prstClr val="black"/>
                  </a:solidFill>
                </a:rPr>
                <a:t>a[1]</a:t>
              </a:r>
              <a:endParaRPr lang="en-US" dirty="0"/>
            </a:p>
          </p:txBody>
        </p:sp>
        <p:sp>
          <p:nvSpPr>
            <p:cNvPr id="34" name="TextBox 33"/>
            <p:cNvSpPr txBox="1"/>
            <p:nvPr/>
          </p:nvSpPr>
          <p:spPr>
            <a:xfrm>
              <a:off x="76200" y="3276600"/>
              <a:ext cx="1143000" cy="461665"/>
            </a:xfrm>
            <a:prstGeom prst="rect">
              <a:avLst/>
            </a:prstGeom>
            <a:noFill/>
          </p:spPr>
          <p:txBody>
            <a:bodyPr wrap="square" rtlCol="0">
              <a:spAutoFit/>
            </a:bodyPr>
            <a:lstStyle/>
            <a:p>
              <a:pPr algn="ctr"/>
              <a:r>
                <a:rPr lang="en-US" sz="2400" dirty="0"/>
                <a:t>a[0]</a:t>
              </a:r>
              <a:endParaRPr lang="en-US" dirty="0"/>
            </a:p>
          </p:txBody>
        </p:sp>
        <p:sp>
          <p:nvSpPr>
            <p:cNvPr id="35" name="TextBox 34"/>
            <p:cNvSpPr txBox="1"/>
            <p:nvPr/>
          </p:nvSpPr>
          <p:spPr>
            <a:xfrm>
              <a:off x="2534528" y="3276600"/>
              <a:ext cx="1143000" cy="461665"/>
            </a:xfrm>
            <a:prstGeom prst="rect">
              <a:avLst/>
            </a:prstGeom>
            <a:noFill/>
          </p:spPr>
          <p:txBody>
            <a:bodyPr wrap="square" rtlCol="0">
              <a:spAutoFit/>
            </a:bodyPr>
            <a:lstStyle/>
            <a:p>
              <a:pPr algn="ctr"/>
              <a:r>
                <a:rPr lang="en-US" sz="2400" dirty="0">
                  <a:solidFill>
                    <a:prstClr val="black"/>
                  </a:solidFill>
                </a:rPr>
                <a:t>a[2]</a:t>
              </a:r>
              <a:endParaRPr lang="en-US" dirty="0"/>
            </a:p>
          </p:txBody>
        </p:sp>
        <p:sp>
          <p:nvSpPr>
            <p:cNvPr id="36" name="TextBox 35"/>
            <p:cNvSpPr txBox="1"/>
            <p:nvPr/>
          </p:nvSpPr>
          <p:spPr>
            <a:xfrm>
              <a:off x="3753728" y="3276600"/>
              <a:ext cx="1143000" cy="461665"/>
            </a:xfrm>
            <a:prstGeom prst="rect">
              <a:avLst/>
            </a:prstGeom>
            <a:noFill/>
          </p:spPr>
          <p:txBody>
            <a:bodyPr wrap="square" rtlCol="0">
              <a:spAutoFit/>
            </a:bodyPr>
            <a:lstStyle/>
            <a:p>
              <a:pPr algn="ctr"/>
              <a:r>
                <a:rPr lang="en-US" sz="2400" dirty="0">
                  <a:solidFill>
                    <a:prstClr val="black"/>
                  </a:solidFill>
                </a:rPr>
                <a:t>a[3]</a:t>
              </a:r>
              <a:endParaRPr lang="en-US" dirty="0"/>
            </a:p>
          </p:txBody>
        </p:sp>
        <p:sp>
          <p:nvSpPr>
            <p:cNvPr id="37" name="TextBox 36"/>
            <p:cNvSpPr txBox="1"/>
            <p:nvPr/>
          </p:nvSpPr>
          <p:spPr>
            <a:xfrm>
              <a:off x="4896728" y="3276600"/>
              <a:ext cx="1143000" cy="461665"/>
            </a:xfrm>
            <a:prstGeom prst="rect">
              <a:avLst/>
            </a:prstGeom>
            <a:noFill/>
          </p:spPr>
          <p:txBody>
            <a:bodyPr wrap="square" rtlCol="0">
              <a:spAutoFit/>
            </a:bodyPr>
            <a:lstStyle/>
            <a:p>
              <a:pPr algn="ctr"/>
              <a:r>
                <a:rPr lang="en-US" sz="2400" dirty="0">
                  <a:solidFill>
                    <a:prstClr val="black"/>
                  </a:solidFill>
                </a:rPr>
                <a:t>a[4]</a:t>
              </a:r>
              <a:endParaRPr lang="en-US" dirty="0"/>
            </a:p>
          </p:txBody>
        </p:sp>
      </p:grpSp>
      <p:grpSp>
        <p:nvGrpSpPr>
          <p:cNvPr id="38" name="Group 37"/>
          <p:cNvGrpSpPr/>
          <p:nvPr/>
        </p:nvGrpSpPr>
        <p:grpSpPr>
          <a:xfrm>
            <a:off x="152400" y="6172200"/>
            <a:ext cx="4191000" cy="533399"/>
            <a:chOff x="76200" y="3276600"/>
            <a:chExt cx="5963528" cy="473333"/>
          </a:xfrm>
        </p:grpSpPr>
        <p:sp>
          <p:nvSpPr>
            <p:cNvPr id="39" name="TextBox 38"/>
            <p:cNvSpPr txBox="1"/>
            <p:nvPr/>
          </p:nvSpPr>
          <p:spPr>
            <a:xfrm>
              <a:off x="1239128" y="3288268"/>
              <a:ext cx="1143000" cy="461665"/>
            </a:xfrm>
            <a:prstGeom prst="rect">
              <a:avLst/>
            </a:prstGeom>
            <a:noFill/>
          </p:spPr>
          <p:txBody>
            <a:bodyPr wrap="square" rtlCol="0">
              <a:spAutoFit/>
            </a:bodyPr>
            <a:lstStyle/>
            <a:p>
              <a:pPr algn="ctr"/>
              <a:r>
                <a:rPr lang="en-US" sz="2400" dirty="0">
                  <a:solidFill>
                    <a:prstClr val="black"/>
                  </a:solidFill>
                </a:rPr>
                <a:t>a[1]</a:t>
              </a:r>
              <a:endParaRPr lang="en-US" dirty="0"/>
            </a:p>
          </p:txBody>
        </p:sp>
        <p:sp>
          <p:nvSpPr>
            <p:cNvPr id="40" name="TextBox 39"/>
            <p:cNvSpPr txBox="1"/>
            <p:nvPr/>
          </p:nvSpPr>
          <p:spPr>
            <a:xfrm>
              <a:off x="76200" y="3276600"/>
              <a:ext cx="1143000" cy="461665"/>
            </a:xfrm>
            <a:prstGeom prst="rect">
              <a:avLst/>
            </a:prstGeom>
            <a:noFill/>
          </p:spPr>
          <p:txBody>
            <a:bodyPr wrap="square" rtlCol="0">
              <a:spAutoFit/>
            </a:bodyPr>
            <a:lstStyle/>
            <a:p>
              <a:pPr algn="ctr"/>
              <a:r>
                <a:rPr lang="en-US" sz="2400" dirty="0"/>
                <a:t>a[0]</a:t>
              </a:r>
              <a:endParaRPr lang="en-US" dirty="0"/>
            </a:p>
          </p:txBody>
        </p:sp>
        <p:sp>
          <p:nvSpPr>
            <p:cNvPr id="41" name="TextBox 40"/>
            <p:cNvSpPr txBox="1"/>
            <p:nvPr/>
          </p:nvSpPr>
          <p:spPr>
            <a:xfrm>
              <a:off x="2534528" y="3276600"/>
              <a:ext cx="1143000" cy="461665"/>
            </a:xfrm>
            <a:prstGeom prst="rect">
              <a:avLst/>
            </a:prstGeom>
            <a:noFill/>
          </p:spPr>
          <p:txBody>
            <a:bodyPr wrap="square" rtlCol="0">
              <a:spAutoFit/>
            </a:bodyPr>
            <a:lstStyle/>
            <a:p>
              <a:pPr algn="ctr"/>
              <a:r>
                <a:rPr lang="en-US" sz="2400" dirty="0">
                  <a:solidFill>
                    <a:prstClr val="black"/>
                  </a:solidFill>
                </a:rPr>
                <a:t>a[2]</a:t>
              </a:r>
              <a:endParaRPr lang="en-US" dirty="0"/>
            </a:p>
          </p:txBody>
        </p:sp>
        <p:sp>
          <p:nvSpPr>
            <p:cNvPr id="42" name="TextBox 41"/>
            <p:cNvSpPr txBox="1"/>
            <p:nvPr/>
          </p:nvSpPr>
          <p:spPr>
            <a:xfrm>
              <a:off x="3753728" y="3276600"/>
              <a:ext cx="1143000" cy="461665"/>
            </a:xfrm>
            <a:prstGeom prst="rect">
              <a:avLst/>
            </a:prstGeom>
            <a:noFill/>
          </p:spPr>
          <p:txBody>
            <a:bodyPr wrap="square" rtlCol="0">
              <a:spAutoFit/>
            </a:bodyPr>
            <a:lstStyle/>
            <a:p>
              <a:pPr algn="ctr"/>
              <a:r>
                <a:rPr lang="en-US" sz="2400" dirty="0">
                  <a:solidFill>
                    <a:prstClr val="black"/>
                  </a:solidFill>
                </a:rPr>
                <a:t>a[3]</a:t>
              </a:r>
              <a:endParaRPr lang="en-US" dirty="0"/>
            </a:p>
          </p:txBody>
        </p:sp>
        <p:sp>
          <p:nvSpPr>
            <p:cNvPr id="43" name="TextBox 42"/>
            <p:cNvSpPr txBox="1"/>
            <p:nvPr/>
          </p:nvSpPr>
          <p:spPr>
            <a:xfrm>
              <a:off x="4896728" y="3276600"/>
              <a:ext cx="1143000" cy="461665"/>
            </a:xfrm>
            <a:prstGeom prst="rect">
              <a:avLst/>
            </a:prstGeom>
            <a:noFill/>
          </p:spPr>
          <p:txBody>
            <a:bodyPr wrap="square" rtlCol="0">
              <a:spAutoFit/>
            </a:bodyPr>
            <a:lstStyle/>
            <a:p>
              <a:pPr algn="ctr"/>
              <a:r>
                <a:rPr lang="en-US" sz="2400" dirty="0">
                  <a:solidFill>
                    <a:prstClr val="black"/>
                  </a:solidFill>
                </a:rPr>
                <a:t>a[4]</a:t>
              </a:r>
              <a:endParaRPr lang="en-US" dirty="0"/>
            </a:p>
          </p:txBody>
        </p:sp>
      </p:grpSp>
      <p:cxnSp>
        <p:nvCxnSpPr>
          <p:cNvPr id="45" name="Straight Connector 44"/>
          <p:cNvCxnSpPr/>
          <p:nvPr/>
        </p:nvCxnSpPr>
        <p:spPr>
          <a:xfrm rot="5400000">
            <a:off x="1714500" y="3543300"/>
            <a:ext cx="5562600" cy="1588"/>
          </a:xfrm>
          <a:prstGeom prst="line">
            <a:avLst/>
          </a:prstGeom>
        </p:spPr>
        <p:style>
          <a:lnRef idx="3">
            <a:schemeClr val="dk1"/>
          </a:lnRef>
          <a:fillRef idx="0">
            <a:schemeClr val="dk1"/>
          </a:fillRef>
          <a:effectRef idx="2">
            <a:schemeClr val="dk1"/>
          </a:effectRef>
          <a:fontRef idx="minor">
            <a:schemeClr val="tx1"/>
          </a:fontRef>
        </p:style>
      </p:cxnSp>
      <p:cxnSp>
        <p:nvCxnSpPr>
          <p:cNvPr id="47" name="Straight Connector 46"/>
          <p:cNvCxnSpPr/>
          <p:nvPr/>
        </p:nvCxnSpPr>
        <p:spPr>
          <a:xfrm>
            <a:off x="0" y="3657600"/>
            <a:ext cx="8763000" cy="1588"/>
          </a:xfrm>
          <a:prstGeom prst="line">
            <a:avLst/>
          </a:prstGeom>
        </p:spPr>
        <p:style>
          <a:lnRef idx="3">
            <a:schemeClr val="accent2"/>
          </a:lnRef>
          <a:fillRef idx="0">
            <a:schemeClr val="accent2"/>
          </a:fillRef>
          <a:effectRef idx="2">
            <a:schemeClr val="accent2"/>
          </a:effectRef>
          <a:fontRef idx="minor">
            <a:schemeClr val="tx1"/>
          </a:fontRef>
        </p:style>
      </p:cxn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4" name="TextBox 2063">
            <a:extLst>
              <a:ext uri="{FF2B5EF4-FFF2-40B4-BE49-F238E27FC236}">
                <a16:creationId xmlns:a16="http://schemas.microsoft.com/office/drawing/2014/main" id="{17D1CA7A-6DC9-8D68-4962-E9A1A3EE75B2}"/>
              </a:ext>
            </a:extLst>
          </p:cNvPr>
          <p:cNvSpPr txBox="1"/>
          <p:nvPr/>
        </p:nvSpPr>
        <p:spPr>
          <a:xfrm>
            <a:off x="2324100" y="152400"/>
            <a:ext cx="4495800" cy="461665"/>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pPr algn="ctr"/>
            <a:r>
              <a:rPr lang="en-US" sz="2400" b="1" dirty="0">
                <a:solidFill>
                  <a:srgbClr val="C00000"/>
                </a:solidFill>
              </a:rPr>
              <a:t>Accessing Array Elements</a:t>
            </a:r>
          </a:p>
        </p:txBody>
      </p:sp>
      <p:sp>
        <p:nvSpPr>
          <p:cNvPr id="2071" name="TextBox 2070">
            <a:extLst>
              <a:ext uri="{FF2B5EF4-FFF2-40B4-BE49-F238E27FC236}">
                <a16:creationId xmlns:a16="http://schemas.microsoft.com/office/drawing/2014/main" id="{ECD1F8C3-F6AA-B059-01A3-72F1E6B451FB}"/>
              </a:ext>
            </a:extLst>
          </p:cNvPr>
          <p:cNvSpPr txBox="1"/>
          <p:nvPr/>
        </p:nvSpPr>
        <p:spPr>
          <a:xfrm>
            <a:off x="457200" y="762000"/>
            <a:ext cx="8229600" cy="5118196"/>
          </a:xfrm>
          <a:prstGeom prst="rect">
            <a:avLst/>
          </a:prstGeom>
          <a:noFill/>
        </p:spPr>
        <p:txBody>
          <a:bodyPr wrap="square">
            <a:spAutoFit/>
          </a:bodyPr>
          <a:lstStyle/>
          <a:p>
            <a:pPr marL="342900" indent="-342900" algn="just" fontAlgn="base">
              <a:lnSpc>
                <a:spcPct val="150000"/>
              </a:lnSpc>
              <a:buFont typeface="Arial" panose="020B0604020202020204" pitchFamily="34" charset="0"/>
              <a:buChar char="•"/>
            </a:pPr>
            <a:r>
              <a:rPr lang="en-US" sz="2200" b="0" i="0" dirty="0">
                <a:solidFill>
                  <a:srgbClr val="273239"/>
                </a:solidFill>
                <a:effectLst/>
                <a:latin typeface="+mj-lt"/>
              </a:rPr>
              <a:t>Array elements are accessed by using an integer index. Array index starts with 0 and goes till the size</a:t>
            </a:r>
            <a:r>
              <a:rPr lang="en-US" sz="2200" dirty="0">
                <a:solidFill>
                  <a:srgbClr val="273239"/>
                </a:solidFill>
                <a:latin typeface="+mj-lt"/>
              </a:rPr>
              <a:t>-</a:t>
            </a:r>
            <a:r>
              <a:rPr lang="en-US" sz="2200" b="0" i="0" dirty="0">
                <a:solidFill>
                  <a:srgbClr val="273239"/>
                </a:solidFill>
                <a:effectLst/>
                <a:latin typeface="+mj-lt"/>
              </a:rPr>
              <a:t>1.</a:t>
            </a:r>
          </a:p>
          <a:p>
            <a:pPr marL="342900" indent="-342900" algn="just" fontAlgn="base">
              <a:lnSpc>
                <a:spcPct val="150000"/>
              </a:lnSpc>
              <a:buFont typeface="Arial" panose="020B0604020202020204" pitchFamily="34" charset="0"/>
              <a:buChar char="•"/>
            </a:pPr>
            <a:r>
              <a:rPr lang="en-US" sz="2200" b="0" i="0" dirty="0">
                <a:solidFill>
                  <a:srgbClr val="273239"/>
                </a:solidFill>
                <a:effectLst/>
                <a:latin typeface="+mj-lt"/>
              </a:rPr>
              <a:t>The name of the array is also a pointer to the first element of the array.</a:t>
            </a:r>
          </a:p>
          <a:p>
            <a:pPr marL="342900" indent="-342900" algn="just" fontAlgn="base">
              <a:lnSpc>
                <a:spcPct val="150000"/>
              </a:lnSpc>
              <a:buFont typeface="Arial" panose="020B0604020202020204" pitchFamily="34" charset="0"/>
              <a:buChar char="•"/>
            </a:pPr>
            <a:endParaRPr lang="en-US" sz="2200" dirty="0">
              <a:solidFill>
                <a:srgbClr val="273239"/>
              </a:solidFill>
              <a:latin typeface="+mj-lt"/>
            </a:endParaRPr>
          </a:p>
          <a:p>
            <a:pPr marL="342900" indent="-342900" algn="just" fontAlgn="base">
              <a:lnSpc>
                <a:spcPct val="150000"/>
              </a:lnSpc>
              <a:buFont typeface="Arial" panose="020B0604020202020204" pitchFamily="34" charset="0"/>
              <a:buChar char="•"/>
            </a:pPr>
            <a:endParaRPr lang="en-US" sz="2200" b="0" i="0" dirty="0">
              <a:solidFill>
                <a:srgbClr val="273239"/>
              </a:solidFill>
              <a:effectLst/>
              <a:latin typeface="+mj-lt"/>
            </a:endParaRPr>
          </a:p>
          <a:p>
            <a:pPr marL="342900" indent="-342900" algn="just" fontAlgn="base">
              <a:lnSpc>
                <a:spcPct val="150000"/>
              </a:lnSpc>
              <a:buFont typeface="Arial" panose="020B0604020202020204" pitchFamily="34" charset="0"/>
              <a:buChar char="•"/>
            </a:pPr>
            <a:endParaRPr lang="en-US" sz="2200" dirty="0">
              <a:solidFill>
                <a:srgbClr val="273239"/>
              </a:solidFill>
              <a:latin typeface="+mj-lt"/>
            </a:endParaRPr>
          </a:p>
          <a:p>
            <a:pPr marL="342900" indent="-342900" algn="just" fontAlgn="base">
              <a:lnSpc>
                <a:spcPct val="150000"/>
              </a:lnSpc>
              <a:buFont typeface="Arial" panose="020B0604020202020204" pitchFamily="34" charset="0"/>
              <a:buChar char="•"/>
            </a:pPr>
            <a:r>
              <a:rPr lang="en-US" sz="2200" b="0" i="0" dirty="0">
                <a:solidFill>
                  <a:srgbClr val="273239"/>
                </a:solidFill>
                <a:effectLst/>
                <a:latin typeface="+mj-lt"/>
              </a:rPr>
              <a:t>It can also be accessed using for loop</a:t>
            </a:r>
          </a:p>
          <a:p>
            <a:pPr algn="just" fontAlgn="base">
              <a:lnSpc>
                <a:spcPct val="150000"/>
              </a:lnSpc>
            </a:pPr>
            <a:endParaRPr lang="en-US" sz="2200" b="0" i="0" dirty="0">
              <a:solidFill>
                <a:srgbClr val="273239"/>
              </a:solidFill>
              <a:effectLst/>
              <a:latin typeface="+mj-lt"/>
            </a:endParaRPr>
          </a:p>
          <a:p>
            <a:pPr algn="just" fontAlgn="base">
              <a:lnSpc>
                <a:spcPct val="150000"/>
              </a:lnSpc>
            </a:pPr>
            <a:endParaRPr lang="en-US" sz="2200" b="0" i="0" dirty="0">
              <a:solidFill>
                <a:srgbClr val="273239"/>
              </a:solidFill>
              <a:effectLst/>
              <a:latin typeface="+mj-lt"/>
            </a:endParaRPr>
          </a:p>
        </p:txBody>
      </p:sp>
      <p:pic>
        <p:nvPicPr>
          <p:cNvPr id="2073" name="Picture 2072">
            <a:extLst>
              <a:ext uri="{FF2B5EF4-FFF2-40B4-BE49-F238E27FC236}">
                <a16:creationId xmlns:a16="http://schemas.microsoft.com/office/drawing/2014/main" id="{94745DC6-DDE9-D22E-17C8-A3D079F992BB}"/>
              </a:ext>
            </a:extLst>
          </p:cNvPr>
          <p:cNvPicPr>
            <a:picLocks noChangeAspect="1"/>
          </p:cNvPicPr>
          <p:nvPr/>
        </p:nvPicPr>
        <p:blipFill>
          <a:blip r:embed="rId2"/>
          <a:stretch>
            <a:fillRect/>
          </a:stretch>
        </p:blipFill>
        <p:spPr>
          <a:xfrm>
            <a:off x="2895600" y="2823563"/>
            <a:ext cx="3768832" cy="1361126"/>
          </a:xfrm>
          <a:prstGeom prst="rect">
            <a:avLst/>
          </a:prstGeom>
        </p:spPr>
      </p:pic>
      <p:pic>
        <p:nvPicPr>
          <p:cNvPr id="2075" name="Picture 2074">
            <a:extLst>
              <a:ext uri="{FF2B5EF4-FFF2-40B4-BE49-F238E27FC236}">
                <a16:creationId xmlns:a16="http://schemas.microsoft.com/office/drawing/2014/main" id="{8F7B93BE-3D97-A5DB-E812-18081015AE24}"/>
              </a:ext>
            </a:extLst>
          </p:cNvPr>
          <p:cNvPicPr>
            <a:picLocks noChangeAspect="1"/>
          </p:cNvPicPr>
          <p:nvPr/>
        </p:nvPicPr>
        <p:blipFill>
          <a:blip r:embed="rId3"/>
          <a:stretch>
            <a:fillRect/>
          </a:stretch>
        </p:blipFill>
        <p:spPr>
          <a:xfrm>
            <a:off x="2769004" y="5020193"/>
            <a:ext cx="4022023" cy="1205511"/>
          </a:xfrm>
          <a:prstGeom prst="rect">
            <a:avLst/>
          </a:prstGeom>
        </p:spPr>
      </p:pic>
    </p:spTree>
    <p:extLst>
      <p:ext uri="{BB962C8B-B14F-4D97-AF65-F5344CB8AC3E}">
        <p14:creationId xmlns:p14="http://schemas.microsoft.com/office/powerpoint/2010/main" val="338128163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5721FB1-346A-D095-098D-975F9053E7F9}"/>
              </a:ext>
            </a:extLst>
          </p:cNvPr>
          <p:cNvPicPr>
            <a:picLocks noChangeAspect="1"/>
          </p:cNvPicPr>
          <p:nvPr/>
        </p:nvPicPr>
        <p:blipFill>
          <a:blip r:embed="rId2"/>
          <a:stretch>
            <a:fillRect/>
          </a:stretch>
        </p:blipFill>
        <p:spPr>
          <a:xfrm>
            <a:off x="990600" y="381000"/>
            <a:ext cx="5816715" cy="4544308"/>
          </a:xfrm>
          <a:prstGeom prst="rect">
            <a:avLst/>
          </a:prstGeom>
        </p:spPr>
      </p:pic>
      <p:pic>
        <p:nvPicPr>
          <p:cNvPr id="7" name="Picture 6">
            <a:extLst>
              <a:ext uri="{FF2B5EF4-FFF2-40B4-BE49-F238E27FC236}">
                <a16:creationId xmlns:a16="http://schemas.microsoft.com/office/drawing/2014/main" id="{A8A7FD1A-04D8-F21E-6C26-F0BC18E6B5BA}"/>
              </a:ext>
            </a:extLst>
          </p:cNvPr>
          <p:cNvPicPr>
            <a:picLocks noChangeAspect="1"/>
          </p:cNvPicPr>
          <p:nvPr/>
        </p:nvPicPr>
        <p:blipFill>
          <a:blip r:embed="rId3"/>
          <a:stretch>
            <a:fillRect/>
          </a:stretch>
        </p:blipFill>
        <p:spPr>
          <a:xfrm>
            <a:off x="3378586" y="5029200"/>
            <a:ext cx="2386827" cy="1325154"/>
          </a:xfrm>
          <a:prstGeom prst="rect">
            <a:avLst/>
          </a:prstGeom>
        </p:spPr>
      </p:pic>
    </p:spTree>
    <p:extLst>
      <p:ext uri="{BB962C8B-B14F-4D97-AF65-F5344CB8AC3E}">
        <p14:creationId xmlns:p14="http://schemas.microsoft.com/office/powerpoint/2010/main" val="116812024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563562"/>
          </a:xfrm>
        </p:spPr>
        <p:style>
          <a:lnRef idx="1">
            <a:schemeClr val="dk1"/>
          </a:lnRef>
          <a:fillRef idx="2">
            <a:schemeClr val="dk1"/>
          </a:fillRef>
          <a:effectRef idx="1">
            <a:schemeClr val="dk1"/>
          </a:effectRef>
          <a:fontRef idx="minor">
            <a:schemeClr val="dk1"/>
          </a:fontRef>
        </p:style>
        <p:txBody>
          <a:bodyPr>
            <a:noAutofit/>
          </a:bodyPr>
          <a:lstStyle/>
          <a:p>
            <a:pPr algn="l"/>
            <a:r>
              <a:rPr lang="en-US" sz="2600" dirty="0"/>
              <a:t>Write a C Program to scan and print n array elements.</a:t>
            </a:r>
          </a:p>
        </p:txBody>
      </p:sp>
      <p:pic>
        <p:nvPicPr>
          <p:cNvPr id="3075" name="Picture 3"/>
          <p:cNvPicPr>
            <a:picLocks noChangeAspect="1" noChangeArrowheads="1"/>
          </p:cNvPicPr>
          <p:nvPr/>
        </p:nvPicPr>
        <p:blipFill>
          <a:blip r:embed="rId2"/>
          <a:srcRect/>
          <a:stretch>
            <a:fillRect/>
          </a:stretch>
        </p:blipFill>
        <p:spPr bwMode="auto">
          <a:xfrm>
            <a:off x="15264" y="708808"/>
            <a:ext cx="7909536" cy="470139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Picture 2"/>
          <p:cNvPicPr>
            <a:picLocks noChangeAspect="1" noChangeArrowheads="1"/>
          </p:cNvPicPr>
          <p:nvPr/>
        </p:nvPicPr>
        <p:blipFill>
          <a:blip r:embed="rId3"/>
          <a:srcRect/>
          <a:stretch>
            <a:fillRect/>
          </a:stretch>
        </p:blipFill>
        <p:spPr bwMode="auto">
          <a:xfrm>
            <a:off x="4343400" y="4136971"/>
            <a:ext cx="4953238" cy="254645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4668"/>
            <a:ext cx="9144000" cy="685800"/>
          </a:xfrm>
        </p:spPr>
        <p:style>
          <a:lnRef idx="1">
            <a:schemeClr val="dk1"/>
          </a:lnRef>
          <a:fillRef idx="2">
            <a:schemeClr val="dk1"/>
          </a:fillRef>
          <a:effectRef idx="1">
            <a:schemeClr val="dk1"/>
          </a:effectRef>
          <a:fontRef idx="minor">
            <a:schemeClr val="dk1"/>
          </a:fontRef>
        </p:style>
        <p:txBody>
          <a:bodyPr>
            <a:noAutofit/>
          </a:bodyPr>
          <a:lstStyle/>
          <a:p>
            <a:pPr algn="l"/>
            <a:r>
              <a:rPr lang="en-US" sz="2600" dirty="0"/>
              <a:t>Write a C Program to scan n elements in an array and find the sum and average of all the elements of the array &amp; print the same</a:t>
            </a:r>
          </a:p>
        </p:txBody>
      </p:sp>
      <p:pic>
        <p:nvPicPr>
          <p:cNvPr id="5123" name="Picture 3"/>
          <p:cNvPicPr>
            <a:picLocks noChangeAspect="1" noChangeArrowheads="1"/>
          </p:cNvPicPr>
          <p:nvPr/>
        </p:nvPicPr>
        <p:blipFill>
          <a:blip r:embed="rId2"/>
          <a:srcRect/>
          <a:stretch>
            <a:fillRect/>
          </a:stretch>
        </p:blipFill>
        <p:spPr bwMode="auto">
          <a:xfrm>
            <a:off x="125942" y="837029"/>
            <a:ext cx="7494058" cy="518394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 name="Picture 2"/>
          <p:cNvPicPr>
            <a:picLocks noChangeAspect="1" noChangeArrowheads="1"/>
          </p:cNvPicPr>
          <p:nvPr/>
        </p:nvPicPr>
        <p:blipFill>
          <a:blip r:embed="rId3"/>
          <a:srcRect/>
          <a:stretch>
            <a:fillRect/>
          </a:stretch>
        </p:blipFill>
        <p:spPr bwMode="auto">
          <a:xfrm>
            <a:off x="3519054" y="2895600"/>
            <a:ext cx="5624946" cy="21336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1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5766"/>
            <a:ext cx="9144000" cy="762000"/>
          </a:xfrm>
        </p:spPr>
        <p:style>
          <a:lnRef idx="1">
            <a:schemeClr val="dk1"/>
          </a:lnRef>
          <a:fillRef idx="2">
            <a:schemeClr val="dk1"/>
          </a:fillRef>
          <a:effectRef idx="1">
            <a:schemeClr val="dk1"/>
          </a:effectRef>
          <a:fontRef idx="minor">
            <a:schemeClr val="dk1"/>
          </a:fontRef>
        </p:style>
        <p:txBody>
          <a:bodyPr>
            <a:noAutofit/>
          </a:bodyPr>
          <a:lstStyle/>
          <a:p>
            <a:pPr algn="l"/>
            <a:r>
              <a:rPr lang="en-US" sz="2400" dirty="0"/>
              <a:t>Write a C program to read marks scored by each student in C programming subject in first internal exam, and calculate the average.</a:t>
            </a:r>
          </a:p>
        </p:txBody>
      </p:sp>
      <p:pic>
        <p:nvPicPr>
          <p:cNvPr id="4098" name="Picture 2"/>
          <p:cNvPicPr>
            <a:picLocks noChangeAspect="1" noChangeArrowheads="1"/>
          </p:cNvPicPr>
          <p:nvPr/>
        </p:nvPicPr>
        <p:blipFill>
          <a:blip r:embed="rId2"/>
          <a:srcRect/>
          <a:stretch>
            <a:fillRect/>
          </a:stretch>
        </p:blipFill>
        <p:spPr bwMode="auto">
          <a:xfrm>
            <a:off x="152400" y="941957"/>
            <a:ext cx="6583680" cy="497408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099" name="Picture 3"/>
          <p:cNvPicPr>
            <a:picLocks noChangeAspect="1" noChangeArrowheads="1"/>
          </p:cNvPicPr>
          <p:nvPr/>
        </p:nvPicPr>
        <p:blipFill>
          <a:blip r:embed="rId3"/>
          <a:srcRect/>
          <a:stretch>
            <a:fillRect/>
          </a:stretch>
        </p:blipFill>
        <p:spPr bwMode="auto">
          <a:xfrm>
            <a:off x="3839098" y="2895600"/>
            <a:ext cx="5304902" cy="218028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9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0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5766"/>
            <a:ext cx="9144000" cy="685800"/>
          </a:xfrm>
        </p:spPr>
        <p:style>
          <a:lnRef idx="1">
            <a:schemeClr val="dk1"/>
          </a:lnRef>
          <a:fillRef idx="2">
            <a:schemeClr val="dk1"/>
          </a:fillRef>
          <a:effectRef idx="1">
            <a:schemeClr val="dk1"/>
          </a:effectRef>
          <a:fontRef idx="minor">
            <a:schemeClr val="dk1"/>
          </a:fontRef>
        </p:style>
        <p:txBody>
          <a:bodyPr>
            <a:noAutofit/>
          </a:bodyPr>
          <a:lstStyle/>
          <a:p>
            <a:pPr algn="l"/>
            <a:r>
              <a:rPr lang="en-US" sz="2400" dirty="0"/>
              <a:t>Write a C program to find the largest element in an array of n elements</a:t>
            </a:r>
          </a:p>
        </p:txBody>
      </p:sp>
      <p:pic>
        <p:nvPicPr>
          <p:cNvPr id="6146" name="Picture 2"/>
          <p:cNvPicPr>
            <a:picLocks noChangeAspect="1" noChangeArrowheads="1"/>
          </p:cNvPicPr>
          <p:nvPr/>
        </p:nvPicPr>
        <p:blipFill>
          <a:blip r:embed="rId2"/>
          <a:srcRect/>
          <a:stretch>
            <a:fillRect/>
          </a:stretch>
        </p:blipFill>
        <p:spPr bwMode="auto">
          <a:xfrm>
            <a:off x="153368" y="838200"/>
            <a:ext cx="7238032" cy="481818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147" name="Picture 3"/>
          <p:cNvPicPr>
            <a:picLocks noChangeAspect="1" noChangeArrowheads="1"/>
          </p:cNvPicPr>
          <p:nvPr/>
        </p:nvPicPr>
        <p:blipFill>
          <a:blip r:embed="rId3"/>
          <a:srcRect/>
          <a:stretch>
            <a:fillRect/>
          </a:stretch>
        </p:blipFill>
        <p:spPr bwMode="auto">
          <a:xfrm>
            <a:off x="3056962" y="2803634"/>
            <a:ext cx="6087038" cy="178413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4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1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5766"/>
            <a:ext cx="9144000" cy="762000"/>
          </a:xfrm>
        </p:spPr>
        <p:style>
          <a:lnRef idx="1">
            <a:schemeClr val="dk1"/>
          </a:lnRef>
          <a:fillRef idx="2">
            <a:schemeClr val="dk1"/>
          </a:fillRef>
          <a:effectRef idx="1">
            <a:schemeClr val="dk1"/>
          </a:effectRef>
          <a:fontRef idx="minor">
            <a:schemeClr val="dk1"/>
          </a:fontRef>
        </p:style>
        <p:txBody>
          <a:bodyPr>
            <a:noAutofit/>
          </a:bodyPr>
          <a:lstStyle/>
          <a:p>
            <a:pPr algn="l"/>
            <a:r>
              <a:rPr lang="en-US" sz="2400" dirty="0"/>
              <a:t>Write a C program to find the largest and smallest element in an array of n elements</a:t>
            </a:r>
          </a:p>
        </p:txBody>
      </p:sp>
      <p:pic>
        <p:nvPicPr>
          <p:cNvPr id="7170" name="Picture 2"/>
          <p:cNvPicPr>
            <a:picLocks noChangeAspect="1" noChangeArrowheads="1"/>
          </p:cNvPicPr>
          <p:nvPr/>
        </p:nvPicPr>
        <p:blipFill>
          <a:blip r:embed="rId2"/>
          <a:srcRect/>
          <a:stretch>
            <a:fillRect/>
          </a:stretch>
        </p:blipFill>
        <p:spPr bwMode="auto">
          <a:xfrm>
            <a:off x="152400" y="914400"/>
            <a:ext cx="7000036" cy="557784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171" name="Picture 3"/>
          <p:cNvPicPr>
            <a:picLocks noChangeAspect="1" noChangeArrowheads="1"/>
          </p:cNvPicPr>
          <p:nvPr/>
        </p:nvPicPr>
        <p:blipFill>
          <a:blip r:embed="rId3"/>
          <a:srcRect/>
          <a:stretch>
            <a:fillRect/>
          </a:stretch>
        </p:blipFill>
        <p:spPr bwMode="auto">
          <a:xfrm>
            <a:off x="2909070" y="2811518"/>
            <a:ext cx="6234930" cy="237008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17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1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5766"/>
            <a:ext cx="9144000" cy="685800"/>
          </a:xfrm>
        </p:spPr>
        <p:style>
          <a:lnRef idx="1">
            <a:schemeClr val="dk1"/>
          </a:lnRef>
          <a:fillRef idx="2">
            <a:schemeClr val="dk1"/>
          </a:fillRef>
          <a:effectRef idx="1">
            <a:schemeClr val="dk1"/>
          </a:effectRef>
          <a:fontRef idx="minor">
            <a:schemeClr val="dk1"/>
          </a:fontRef>
        </p:style>
        <p:txBody>
          <a:bodyPr>
            <a:noAutofit/>
          </a:bodyPr>
          <a:lstStyle/>
          <a:p>
            <a:pPr algn="l"/>
            <a:r>
              <a:rPr lang="en-US" sz="2400" dirty="0"/>
              <a:t>Write a C Program to copy the elements of one array to another array.</a:t>
            </a:r>
          </a:p>
        </p:txBody>
      </p:sp>
      <p:pic>
        <p:nvPicPr>
          <p:cNvPr id="15361" name="Picture 1"/>
          <p:cNvPicPr>
            <a:picLocks noChangeAspect="1" noChangeArrowheads="1"/>
          </p:cNvPicPr>
          <p:nvPr/>
        </p:nvPicPr>
        <p:blipFill>
          <a:blip r:embed="rId2"/>
          <a:srcRect/>
          <a:stretch>
            <a:fillRect/>
          </a:stretch>
        </p:blipFill>
        <p:spPr bwMode="auto">
          <a:xfrm>
            <a:off x="228600" y="914400"/>
            <a:ext cx="6156752" cy="487154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5362" name="Picture 2"/>
          <p:cNvPicPr>
            <a:picLocks noChangeAspect="1" noChangeArrowheads="1"/>
          </p:cNvPicPr>
          <p:nvPr/>
        </p:nvPicPr>
        <p:blipFill>
          <a:blip r:embed="rId3"/>
          <a:srcRect/>
          <a:stretch>
            <a:fillRect/>
          </a:stretch>
        </p:blipFill>
        <p:spPr bwMode="auto">
          <a:xfrm>
            <a:off x="5334000" y="4605502"/>
            <a:ext cx="3695110" cy="210009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36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3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5766"/>
            <a:ext cx="9144000" cy="685800"/>
          </a:xfrm>
        </p:spPr>
        <p:style>
          <a:lnRef idx="1">
            <a:schemeClr val="dk1"/>
          </a:lnRef>
          <a:fillRef idx="2">
            <a:schemeClr val="dk1"/>
          </a:fillRef>
          <a:effectRef idx="1">
            <a:schemeClr val="dk1"/>
          </a:effectRef>
          <a:fontRef idx="minor">
            <a:schemeClr val="dk1"/>
          </a:fontRef>
        </p:style>
        <p:txBody>
          <a:bodyPr>
            <a:noAutofit/>
          </a:bodyPr>
          <a:lstStyle/>
          <a:p>
            <a:pPr algn="l"/>
            <a:r>
              <a:rPr lang="en-US" sz="2400" dirty="0"/>
              <a:t>Write a C Program to perform element wise addition of two arrays a and b in C.</a:t>
            </a:r>
          </a:p>
        </p:txBody>
      </p:sp>
      <p:graphicFrame>
        <p:nvGraphicFramePr>
          <p:cNvPr id="3" name="Table 2"/>
          <p:cNvGraphicFramePr>
            <a:graphicFrameLocks noGrp="1"/>
          </p:cNvGraphicFramePr>
          <p:nvPr/>
        </p:nvGraphicFramePr>
        <p:xfrm>
          <a:off x="581464" y="1600200"/>
          <a:ext cx="3962400" cy="762000"/>
        </p:xfrm>
        <a:graphic>
          <a:graphicData uri="http://schemas.openxmlformats.org/drawingml/2006/table">
            <a:tbl>
              <a:tblPr firstRow="1" bandRow="1">
                <a:tableStyleId>{2D5ABB26-0587-4C30-8999-92F81FD0307C}</a:tableStyleId>
              </a:tblPr>
              <a:tblGrid>
                <a:gridCol w="792480">
                  <a:extLst>
                    <a:ext uri="{9D8B030D-6E8A-4147-A177-3AD203B41FA5}">
                      <a16:colId xmlns:a16="http://schemas.microsoft.com/office/drawing/2014/main" val="20000"/>
                    </a:ext>
                  </a:extLst>
                </a:gridCol>
                <a:gridCol w="792480">
                  <a:extLst>
                    <a:ext uri="{9D8B030D-6E8A-4147-A177-3AD203B41FA5}">
                      <a16:colId xmlns:a16="http://schemas.microsoft.com/office/drawing/2014/main" val="20001"/>
                    </a:ext>
                  </a:extLst>
                </a:gridCol>
                <a:gridCol w="792480">
                  <a:extLst>
                    <a:ext uri="{9D8B030D-6E8A-4147-A177-3AD203B41FA5}">
                      <a16:colId xmlns:a16="http://schemas.microsoft.com/office/drawing/2014/main" val="20002"/>
                    </a:ext>
                  </a:extLst>
                </a:gridCol>
                <a:gridCol w="792480">
                  <a:extLst>
                    <a:ext uri="{9D8B030D-6E8A-4147-A177-3AD203B41FA5}">
                      <a16:colId xmlns:a16="http://schemas.microsoft.com/office/drawing/2014/main" val="20003"/>
                    </a:ext>
                  </a:extLst>
                </a:gridCol>
                <a:gridCol w="792480">
                  <a:extLst>
                    <a:ext uri="{9D8B030D-6E8A-4147-A177-3AD203B41FA5}">
                      <a16:colId xmlns:a16="http://schemas.microsoft.com/office/drawing/2014/main" val="20004"/>
                    </a:ext>
                  </a:extLst>
                </a:gridCol>
              </a:tblGrid>
              <a:tr h="623668">
                <a:tc>
                  <a:txBody>
                    <a:bodyPr/>
                    <a:lstStyle/>
                    <a:p>
                      <a:pPr algn="ctr"/>
                      <a:r>
                        <a:rPr lang="en-US" sz="4400" dirty="0">
                          <a:solidFill>
                            <a:srgbClr val="C00000"/>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4400" dirty="0"/>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4400" dirty="0"/>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4400" dirty="0"/>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4400" dirty="0"/>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bl>
          </a:graphicData>
        </a:graphic>
      </p:graphicFrame>
      <p:grpSp>
        <p:nvGrpSpPr>
          <p:cNvPr id="4" name="Group 3"/>
          <p:cNvGrpSpPr/>
          <p:nvPr/>
        </p:nvGrpSpPr>
        <p:grpSpPr>
          <a:xfrm>
            <a:off x="492132" y="2362200"/>
            <a:ext cx="4079868" cy="533399"/>
            <a:chOff x="234330" y="3276599"/>
            <a:chExt cx="5805396" cy="473333"/>
          </a:xfrm>
        </p:grpSpPr>
        <p:sp>
          <p:nvSpPr>
            <p:cNvPr id="5" name="TextBox 4"/>
            <p:cNvSpPr txBox="1"/>
            <p:nvPr/>
          </p:nvSpPr>
          <p:spPr>
            <a:xfrm>
              <a:off x="1427036" y="3288267"/>
              <a:ext cx="1143000" cy="461665"/>
            </a:xfrm>
            <a:prstGeom prst="rect">
              <a:avLst/>
            </a:prstGeom>
            <a:noFill/>
          </p:spPr>
          <p:txBody>
            <a:bodyPr wrap="square" rtlCol="0">
              <a:spAutoFit/>
            </a:bodyPr>
            <a:lstStyle/>
            <a:p>
              <a:pPr algn="ctr"/>
              <a:r>
                <a:rPr lang="en-US" sz="2400" dirty="0">
                  <a:solidFill>
                    <a:prstClr val="black"/>
                  </a:solidFill>
                </a:rPr>
                <a:t>a[1]</a:t>
              </a:r>
              <a:endParaRPr lang="en-US" dirty="0"/>
            </a:p>
          </p:txBody>
        </p:sp>
        <p:sp>
          <p:nvSpPr>
            <p:cNvPr id="6" name="TextBox 5"/>
            <p:cNvSpPr txBox="1"/>
            <p:nvPr/>
          </p:nvSpPr>
          <p:spPr>
            <a:xfrm>
              <a:off x="234330" y="3276599"/>
              <a:ext cx="1143000" cy="461665"/>
            </a:xfrm>
            <a:prstGeom prst="rect">
              <a:avLst/>
            </a:prstGeom>
            <a:noFill/>
          </p:spPr>
          <p:txBody>
            <a:bodyPr wrap="square" rtlCol="0">
              <a:spAutoFit/>
            </a:bodyPr>
            <a:lstStyle/>
            <a:p>
              <a:pPr algn="ctr"/>
              <a:r>
                <a:rPr lang="en-US" sz="2400" dirty="0"/>
                <a:t>a[0]</a:t>
              </a:r>
              <a:endParaRPr lang="en-US" dirty="0"/>
            </a:p>
          </p:txBody>
        </p:sp>
        <p:sp>
          <p:nvSpPr>
            <p:cNvPr id="7" name="TextBox 6"/>
            <p:cNvSpPr txBox="1"/>
            <p:nvPr/>
          </p:nvSpPr>
          <p:spPr>
            <a:xfrm>
              <a:off x="2534525" y="3276600"/>
              <a:ext cx="1143000" cy="461665"/>
            </a:xfrm>
            <a:prstGeom prst="rect">
              <a:avLst/>
            </a:prstGeom>
            <a:noFill/>
          </p:spPr>
          <p:txBody>
            <a:bodyPr wrap="square" rtlCol="0">
              <a:spAutoFit/>
            </a:bodyPr>
            <a:lstStyle/>
            <a:p>
              <a:pPr algn="ctr"/>
              <a:r>
                <a:rPr lang="en-US" sz="2400" dirty="0">
                  <a:solidFill>
                    <a:prstClr val="black"/>
                  </a:solidFill>
                </a:rPr>
                <a:t>a[2]</a:t>
              </a:r>
              <a:endParaRPr lang="en-US" dirty="0"/>
            </a:p>
          </p:txBody>
        </p:sp>
        <p:sp>
          <p:nvSpPr>
            <p:cNvPr id="8" name="TextBox 7"/>
            <p:cNvSpPr txBox="1"/>
            <p:nvPr/>
          </p:nvSpPr>
          <p:spPr>
            <a:xfrm>
              <a:off x="3753726" y="3276600"/>
              <a:ext cx="1143000" cy="461665"/>
            </a:xfrm>
            <a:prstGeom prst="rect">
              <a:avLst/>
            </a:prstGeom>
            <a:noFill/>
          </p:spPr>
          <p:txBody>
            <a:bodyPr wrap="square" rtlCol="0">
              <a:spAutoFit/>
            </a:bodyPr>
            <a:lstStyle/>
            <a:p>
              <a:pPr algn="ctr"/>
              <a:r>
                <a:rPr lang="en-US" sz="2400" dirty="0">
                  <a:solidFill>
                    <a:prstClr val="black"/>
                  </a:solidFill>
                </a:rPr>
                <a:t>a[3]</a:t>
              </a:r>
              <a:endParaRPr lang="en-US" dirty="0"/>
            </a:p>
          </p:txBody>
        </p:sp>
        <p:sp>
          <p:nvSpPr>
            <p:cNvPr id="9" name="TextBox 8"/>
            <p:cNvSpPr txBox="1"/>
            <p:nvPr/>
          </p:nvSpPr>
          <p:spPr>
            <a:xfrm>
              <a:off x="4896726" y="3276600"/>
              <a:ext cx="1143000" cy="461665"/>
            </a:xfrm>
            <a:prstGeom prst="rect">
              <a:avLst/>
            </a:prstGeom>
            <a:noFill/>
          </p:spPr>
          <p:txBody>
            <a:bodyPr wrap="square" rtlCol="0">
              <a:spAutoFit/>
            </a:bodyPr>
            <a:lstStyle/>
            <a:p>
              <a:pPr algn="ctr"/>
              <a:r>
                <a:rPr lang="en-US" sz="2400" dirty="0">
                  <a:solidFill>
                    <a:prstClr val="black"/>
                  </a:solidFill>
                </a:rPr>
                <a:t>a[4]</a:t>
              </a:r>
              <a:endParaRPr lang="en-US" dirty="0"/>
            </a:p>
          </p:txBody>
        </p:sp>
      </p:grpSp>
      <p:graphicFrame>
        <p:nvGraphicFramePr>
          <p:cNvPr id="10" name="Table 9"/>
          <p:cNvGraphicFramePr>
            <a:graphicFrameLocks noGrp="1"/>
          </p:cNvGraphicFramePr>
          <p:nvPr/>
        </p:nvGraphicFramePr>
        <p:xfrm>
          <a:off x="581464" y="3352800"/>
          <a:ext cx="3962400" cy="762000"/>
        </p:xfrm>
        <a:graphic>
          <a:graphicData uri="http://schemas.openxmlformats.org/drawingml/2006/table">
            <a:tbl>
              <a:tblPr firstRow="1" bandRow="1">
                <a:tableStyleId>{2D5ABB26-0587-4C30-8999-92F81FD0307C}</a:tableStyleId>
              </a:tblPr>
              <a:tblGrid>
                <a:gridCol w="792480">
                  <a:extLst>
                    <a:ext uri="{9D8B030D-6E8A-4147-A177-3AD203B41FA5}">
                      <a16:colId xmlns:a16="http://schemas.microsoft.com/office/drawing/2014/main" val="20000"/>
                    </a:ext>
                  </a:extLst>
                </a:gridCol>
                <a:gridCol w="792480">
                  <a:extLst>
                    <a:ext uri="{9D8B030D-6E8A-4147-A177-3AD203B41FA5}">
                      <a16:colId xmlns:a16="http://schemas.microsoft.com/office/drawing/2014/main" val="20001"/>
                    </a:ext>
                  </a:extLst>
                </a:gridCol>
                <a:gridCol w="792480">
                  <a:extLst>
                    <a:ext uri="{9D8B030D-6E8A-4147-A177-3AD203B41FA5}">
                      <a16:colId xmlns:a16="http://schemas.microsoft.com/office/drawing/2014/main" val="20002"/>
                    </a:ext>
                  </a:extLst>
                </a:gridCol>
                <a:gridCol w="792480">
                  <a:extLst>
                    <a:ext uri="{9D8B030D-6E8A-4147-A177-3AD203B41FA5}">
                      <a16:colId xmlns:a16="http://schemas.microsoft.com/office/drawing/2014/main" val="20003"/>
                    </a:ext>
                  </a:extLst>
                </a:gridCol>
                <a:gridCol w="792480">
                  <a:extLst>
                    <a:ext uri="{9D8B030D-6E8A-4147-A177-3AD203B41FA5}">
                      <a16:colId xmlns:a16="http://schemas.microsoft.com/office/drawing/2014/main" val="20004"/>
                    </a:ext>
                  </a:extLst>
                </a:gridCol>
              </a:tblGrid>
              <a:tr h="623668">
                <a:tc>
                  <a:txBody>
                    <a:bodyPr/>
                    <a:lstStyle/>
                    <a:p>
                      <a:pPr algn="ctr"/>
                      <a:r>
                        <a:rPr lang="en-US" sz="4400" dirty="0">
                          <a:solidFill>
                            <a:srgbClr val="C00000"/>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4400" dirty="0"/>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4400" dirty="0"/>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4400" dirty="0"/>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4400" dirty="0"/>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bl>
          </a:graphicData>
        </a:graphic>
      </p:graphicFrame>
      <p:grpSp>
        <p:nvGrpSpPr>
          <p:cNvPr id="11" name="Group 10"/>
          <p:cNvGrpSpPr/>
          <p:nvPr/>
        </p:nvGrpSpPr>
        <p:grpSpPr>
          <a:xfrm>
            <a:off x="492132" y="4114795"/>
            <a:ext cx="4079868" cy="474813"/>
            <a:chOff x="234334" y="3276600"/>
            <a:chExt cx="5805394" cy="421345"/>
          </a:xfrm>
        </p:grpSpPr>
        <p:sp>
          <p:nvSpPr>
            <p:cNvPr id="12" name="TextBox 11"/>
            <p:cNvSpPr txBox="1"/>
            <p:nvPr/>
          </p:nvSpPr>
          <p:spPr>
            <a:xfrm>
              <a:off x="1535467" y="3288268"/>
              <a:ext cx="1143000" cy="409677"/>
            </a:xfrm>
            <a:prstGeom prst="rect">
              <a:avLst/>
            </a:prstGeom>
            <a:noFill/>
          </p:spPr>
          <p:txBody>
            <a:bodyPr wrap="square" rtlCol="0">
              <a:spAutoFit/>
            </a:bodyPr>
            <a:lstStyle/>
            <a:p>
              <a:pPr algn="ctr"/>
              <a:r>
                <a:rPr lang="en-US" sz="2400" dirty="0">
                  <a:solidFill>
                    <a:prstClr val="black"/>
                  </a:solidFill>
                </a:rPr>
                <a:t>b[1]</a:t>
              </a:r>
              <a:endParaRPr lang="en-US" dirty="0"/>
            </a:p>
          </p:txBody>
        </p:sp>
        <p:sp>
          <p:nvSpPr>
            <p:cNvPr id="13" name="TextBox 12"/>
            <p:cNvSpPr txBox="1"/>
            <p:nvPr/>
          </p:nvSpPr>
          <p:spPr>
            <a:xfrm>
              <a:off x="234334" y="3276600"/>
              <a:ext cx="1143000" cy="409677"/>
            </a:xfrm>
            <a:prstGeom prst="rect">
              <a:avLst/>
            </a:prstGeom>
            <a:noFill/>
          </p:spPr>
          <p:txBody>
            <a:bodyPr wrap="square" rtlCol="0">
              <a:spAutoFit/>
            </a:bodyPr>
            <a:lstStyle/>
            <a:p>
              <a:pPr algn="ctr"/>
              <a:r>
                <a:rPr lang="en-US" sz="2400" dirty="0"/>
                <a:t>b[0]</a:t>
              </a:r>
              <a:endParaRPr lang="en-US" dirty="0"/>
            </a:p>
          </p:txBody>
        </p:sp>
        <p:sp>
          <p:nvSpPr>
            <p:cNvPr id="14" name="TextBox 13"/>
            <p:cNvSpPr txBox="1"/>
            <p:nvPr/>
          </p:nvSpPr>
          <p:spPr>
            <a:xfrm>
              <a:off x="2619745" y="3276603"/>
              <a:ext cx="1143000" cy="409677"/>
            </a:xfrm>
            <a:prstGeom prst="rect">
              <a:avLst/>
            </a:prstGeom>
            <a:noFill/>
          </p:spPr>
          <p:txBody>
            <a:bodyPr wrap="square" rtlCol="0">
              <a:spAutoFit/>
            </a:bodyPr>
            <a:lstStyle/>
            <a:p>
              <a:pPr algn="ctr"/>
              <a:r>
                <a:rPr lang="en-US" sz="2400" dirty="0">
                  <a:solidFill>
                    <a:prstClr val="black"/>
                  </a:solidFill>
                </a:rPr>
                <a:t>b[2]</a:t>
              </a:r>
              <a:endParaRPr lang="en-US" dirty="0"/>
            </a:p>
          </p:txBody>
        </p:sp>
        <p:sp>
          <p:nvSpPr>
            <p:cNvPr id="15" name="TextBox 14"/>
            <p:cNvSpPr txBox="1"/>
            <p:nvPr/>
          </p:nvSpPr>
          <p:spPr>
            <a:xfrm>
              <a:off x="3762745" y="3276602"/>
              <a:ext cx="1143000" cy="409677"/>
            </a:xfrm>
            <a:prstGeom prst="rect">
              <a:avLst/>
            </a:prstGeom>
            <a:noFill/>
          </p:spPr>
          <p:txBody>
            <a:bodyPr wrap="square" rtlCol="0">
              <a:spAutoFit/>
            </a:bodyPr>
            <a:lstStyle/>
            <a:p>
              <a:pPr algn="ctr"/>
              <a:r>
                <a:rPr lang="en-US" sz="2400" dirty="0">
                  <a:solidFill>
                    <a:prstClr val="black"/>
                  </a:solidFill>
                </a:rPr>
                <a:t>b[3]</a:t>
              </a:r>
              <a:endParaRPr lang="en-US" dirty="0"/>
            </a:p>
          </p:txBody>
        </p:sp>
        <p:sp>
          <p:nvSpPr>
            <p:cNvPr id="16" name="TextBox 15"/>
            <p:cNvSpPr txBox="1"/>
            <p:nvPr/>
          </p:nvSpPr>
          <p:spPr>
            <a:xfrm>
              <a:off x="4896728" y="3276602"/>
              <a:ext cx="1143000" cy="409677"/>
            </a:xfrm>
            <a:prstGeom prst="rect">
              <a:avLst/>
            </a:prstGeom>
            <a:noFill/>
          </p:spPr>
          <p:txBody>
            <a:bodyPr wrap="square" rtlCol="0">
              <a:spAutoFit/>
            </a:bodyPr>
            <a:lstStyle/>
            <a:p>
              <a:pPr algn="ctr"/>
              <a:r>
                <a:rPr lang="en-US" sz="2400" dirty="0">
                  <a:solidFill>
                    <a:prstClr val="black"/>
                  </a:solidFill>
                </a:rPr>
                <a:t>b[4]</a:t>
              </a:r>
              <a:endParaRPr lang="en-US" dirty="0"/>
            </a:p>
          </p:txBody>
        </p:sp>
      </p:grpSp>
      <p:graphicFrame>
        <p:nvGraphicFramePr>
          <p:cNvPr id="17" name="Table 16"/>
          <p:cNvGraphicFramePr>
            <a:graphicFrameLocks noGrp="1"/>
          </p:cNvGraphicFramePr>
          <p:nvPr/>
        </p:nvGraphicFramePr>
        <p:xfrm>
          <a:off x="581464" y="5181600"/>
          <a:ext cx="3962400" cy="762000"/>
        </p:xfrm>
        <a:graphic>
          <a:graphicData uri="http://schemas.openxmlformats.org/drawingml/2006/table">
            <a:tbl>
              <a:tblPr firstRow="1" bandRow="1">
                <a:tableStyleId>{2D5ABB26-0587-4C30-8999-92F81FD0307C}</a:tableStyleId>
              </a:tblPr>
              <a:tblGrid>
                <a:gridCol w="792480">
                  <a:extLst>
                    <a:ext uri="{9D8B030D-6E8A-4147-A177-3AD203B41FA5}">
                      <a16:colId xmlns:a16="http://schemas.microsoft.com/office/drawing/2014/main" val="20000"/>
                    </a:ext>
                  </a:extLst>
                </a:gridCol>
                <a:gridCol w="792480">
                  <a:extLst>
                    <a:ext uri="{9D8B030D-6E8A-4147-A177-3AD203B41FA5}">
                      <a16:colId xmlns:a16="http://schemas.microsoft.com/office/drawing/2014/main" val="20001"/>
                    </a:ext>
                  </a:extLst>
                </a:gridCol>
                <a:gridCol w="792480">
                  <a:extLst>
                    <a:ext uri="{9D8B030D-6E8A-4147-A177-3AD203B41FA5}">
                      <a16:colId xmlns:a16="http://schemas.microsoft.com/office/drawing/2014/main" val="20002"/>
                    </a:ext>
                  </a:extLst>
                </a:gridCol>
                <a:gridCol w="792480">
                  <a:extLst>
                    <a:ext uri="{9D8B030D-6E8A-4147-A177-3AD203B41FA5}">
                      <a16:colId xmlns:a16="http://schemas.microsoft.com/office/drawing/2014/main" val="20003"/>
                    </a:ext>
                  </a:extLst>
                </a:gridCol>
                <a:gridCol w="792480">
                  <a:extLst>
                    <a:ext uri="{9D8B030D-6E8A-4147-A177-3AD203B41FA5}">
                      <a16:colId xmlns:a16="http://schemas.microsoft.com/office/drawing/2014/main" val="20004"/>
                    </a:ext>
                  </a:extLst>
                </a:gridCol>
              </a:tblGrid>
              <a:tr h="623668">
                <a:tc>
                  <a:txBody>
                    <a:bodyPr/>
                    <a:lstStyle/>
                    <a:p>
                      <a:pPr algn="ctr"/>
                      <a:r>
                        <a:rPr lang="en-US" sz="4400" dirty="0">
                          <a:solidFill>
                            <a:srgbClr val="C00000"/>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4400" dirty="0"/>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4400" dirty="0"/>
                        <a:t>11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4400" dirty="0"/>
                        <a:t>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4400" dirty="0"/>
                        <a:t>15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bl>
          </a:graphicData>
        </a:graphic>
      </p:graphicFrame>
      <p:grpSp>
        <p:nvGrpSpPr>
          <p:cNvPr id="18" name="Group 17"/>
          <p:cNvGrpSpPr/>
          <p:nvPr/>
        </p:nvGrpSpPr>
        <p:grpSpPr>
          <a:xfrm>
            <a:off x="492132" y="5943595"/>
            <a:ext cx="4079868" cy="474813"/>
            <a:chOff x="234334" y="3276600"/>
            <a:chExt cx="5805394" cy="421345"/>
          </a:xfrm>
        </p:grpSpPr>
        <p:sp>
          <p:nvSpPr>
            <p:cNvPr id="19" name="TextBox 18"/>
            <p:cNvSpPr txBox="1"/>
            <p:nvPr/>
          </p:nvSpPr>
          <p:spPr>
            <a:xfrm>
              <a:off x="1239128" y="3288268"/>
              <a:ext cx="1143000" cy="409677"/>
            </a:xfrm>
            <a:prstGeom prst="rect">
              <a:avLst/>
            </a:prstGeom>
            <a:noFill/>
          </p:spPr>
          <p:txBody>
            <a:bodyPr wrap="square" rtlCol="0">
              <a:spAutoFit/>
            </a:bodyPr>
            <a:lstStyle/>
            <a:p>
              <a:pPr algn="ctr"/>
              <a:r>
                <a:rPr lang="en-US" sz="2400" dirty="0">
                  <a:solidFill>
                    <a:prstClr val="black"/>
                  </a:solidFill>
                </a:rPr>
                <a:t>c[1]</a:t>
              </a:r>
              <a:endParaRPr lang="en-US" dirty="0"/>
            </a:p>
          </p:txBody>
        </p:sp>
        <p:sp>
          <p:nvSpPr>
            <p:cNvPr id="20" name="TextBox 19"/>
            <p:cNvSpPr txBox="1"/>
            <p:nvPr/>
          </p:nvSpPr>
          <p:spPr>
            <a:xfrm>
              <a:off x="234334" y="3276600"/>
              <a:ext cx="1143000" cy="409677"/>
            </a:xfrm>
            <a:prstGeom prst="rect">
              <a:avLst/>
            </a:prstGeom>
            <a:noFill/>
          </p:spPr>
          <p:txBody>
            <a:bodyPr wrap="square" rtlCol="0">
              <a:spAutoFit/>
            </a:bodyPr>
            <a:lstStyle/>
            <a:p>
              <a:pPr algn="ctr"/>
              <a:r>
                <a:rPr lang="en-US" sz="2400" dirty="0"/>
                <a:t>c[0]</a:t>
              </a:r>
              <a:endParaRPr lang="en-US" dirty="0"/>
            </a:p>
          </p:txBody>
        </p:sp>
        <p:sp>
          <p:nvSpPr>
            <p:cNvPr id="21" name="TextBox 20"/>
            <p:cNvSpPr txBox="1"/>
            <p:nvPr/>
          </p:nvSpPr>
          <p:spPr>
            <a:xfrm>
              <a:off x="2534528" y="3276602"/>
              <a:ext cx="1143000" cy="409677"/>
            </a:xfrm>
            <a:prstGeom prst="rect">
              <a:avLst/>
            </a:prstGeom>
            <a:noFill/>
          </p:spPr>
          <p:txBody>
            <a:bodyPr wrap="square" rtlCol="0">
              <a:spAutoFit/>
            </a:bodyPr>
            <a:lstStyle/>
            <a:p>
              <a:pPr algn="ctr"/>
              <a:r>
                <a:rPr lang="en-US" sz="2400" dirty="0">
                  <a:solidFill>
                    <a:prstClr val="black"/>
                  </a:solidFill>
                </a:rPr>
                <a:t>c[2]</a:t>
              </a:r>
              <a:endParaRPr lang="en-US" dirty="0"/>
            </a:p>
          </p:txBody>
        </p:sp>
        <p:sp>
          <p:nvSpPr>
            <p:cNvPr id="22" name="TextBox 21"/>
            <p:cNvSpPr txBox="1"/>
            <p:nvPr/>
          </p:nvSpPr>
          <p:spPr>
            <a:xfrm>
              <a:off x="3753727" y="3276602"/>
              <a:ext cx="1143000" cy="409677"/>
            </a:xfrm>
            <a:prstGeom prst="rect">
              <a:avLst/>
            </a:prstGeom>
            <a:noFill/>
          </p:spPr>
          <p:txBody>
            <a:bodyPr wrap="square" rtlCol="0">
              <a:spAutoFit/>
            </a:bodyPr>
            <a:lstStyle/>
            <a:p>
              <a:pPr algn="ctr"/>
              <a:r>
                <a:rPr lang="en-US" sz="2400" dirty="0">
                  <a:solidFill>
                    <a:prstClr val="black"/>
                  </a:solidFill>
                </a:rPr>
                <a:t>c[3]</a:t>
              </a:r>
              <a:endParaRPr lang="en-US" dirty="0"/>
            </a:p>
          </p:txBody>
        </p:sp>
        <p:sp>
          <p:nvSpPr>
            <p:cNvPr id="23" name="TextBox 22"/>
            <p:cNvSpPr txBox="1"/>
            <p:nvPr/>
          </p:nvSpPr>
          <p:spPr>
            <a:xfrm>
              <a:off x="4896728" y="3276602"/>
              <a:ext cx="1143000" cy="409677"/>
            </a:xfrm>
            <a:prstGeom prst="rect">
              <a:avLst/>
            </a:prstGeom>
            <a:noFill/>
          </p:spPr>
          <p:txBody>
            <a:bodyPr wrap="square" rtlCol="0">
              <a:spAutoFit/>
            </a:bodyPr>
            <a:lstStyle/>
            <a:p>
              <a:pPr algn="ctr"/>
              <a:r>
                <a:rPr lang="en-US" sz="2400" dirty="0">
                  <a:solidFill>
                    <a:prstClr val="black"/>
                  </a:solidFill>
                </a:rPr>
                <a:t>c[4]</a:t>
              </a:r>
              <a:endParaRPr lang="en-US" dirty="0"/>
            </a:p>
          </p:txBody>
        </p:sp>
      </p:grpSp>
      <p:sp>
        <p:nvSpPr>
          <p:cNvPr id="24" name="TextBox 23"/>
          <p:cNvSpPr txBox="1"/>
          <p:nvPr/>
        </p:nvSpPr>
        <p:spPr>
          <a:xfrm>
            <a:off x="5486400" y="1676400"/>
            <a:ext cx="3429000" cy="3970318"/>
          </a:xfrm>
          <a:prstGeom prst="rect">
            <a:avLst/>
          </a:prstGeom>
          <a:noFill/>
        </p:spPr>
        <p:txBody>
          <a:bodyPr wrap="square" rtlCol="0">
            <a:spAutoFit/>
          </a:bodyPr>
          <a:lstStyle/>
          <a:p>
            <a:r>
              <a:rPr lang="en-US" sz="2800" dirty="0"/>
              <a:t>c[0] = a[0]+b[0]</a:t>
            </a:r>
          </a:p>
          <a:p>
            <a:r>
              <a:rPr lang="en-US" sz="2800" dirty="0"/>
              <a:t>c[1] = a[1]+b[1]</a:t>
            </a:r>
          </a:p>
          <a:p>
            <a:r>
              <a:rPr lang="en-US" sz="2800" dirty="0"/>
              <a:t>c[2] = a[2]+b[2]</a:t>
            </a:r>
          </a:p>
          <a:p>
            <a:r>
              <a:rPr lang="en-US" sz="2800" dirty="0"/>
              <a:t>c[3] = a[3]+b[3]</a:t>
            </a:r>
          </a:p>
          <a:p>
            <a:r>
              <a:rPr lang="en-US" sz="2800" dirty="0"/>
              <a:t>c[4] = a[4]+b[4]</a:t>
            </a:r>
          </a:p>
          <a:p>
            <a:r>
              <a:rPr lang="en-US" sz="2800" b="1" dirty="0"/>
              <a:t>In general,</a:t>
            </a:r>
          </a:p>
          <a:p>
            <a:r>
              <a:rPr lang="en-US" sz="2800" b="1" dirty="0">
                <a:solidFill>
                  <a:srgbClr val="C00000"/>
                </a:solidFill>
              </a:rPr>
              <a:t>c[</a:t>
            </a:r>
            <a:r>
              <a:rPr lang="en-US" sz="2800" b="1" dirty="0" err="1">
                <a:solidFill>
                  <a:srgbClr val="C00000"/>
                </a:solidFill>
              </a:rPr>
              <a:t>i</a:t>
            </a:r>
            <a:r>
              <a:rPr lang="en-US" sz="2800" b="1" dirty="0">
                <a:solidFill>
                  <a:srgbClr val="C00000"/>
                </a:solidFill>
              </a:rPr>
              <a:t>] = a[</a:t>
            </a:r>
            <a:r>
              <a:rPr lang="en-US" sz="2800" b="1" dirty="0" err="1">
                <a:solidFill>
                  <a:srgbClr val="C00000"/>
                </a:solidFill>
              </a:rPr>
              <a:t>i</a:t>
            </a:r>
            <a:r>
              <a:rPr lang="en-US" sz="2800" b="1" dirty="0">
                <a:solidFill>
                  <a:srgbClr val="C00000"/>
                </a:solidFill>
              </a:rPr>
              <a:t>] + b[</a:t>
            </a:r>
            <a:r>
              <a:rPr lang="en-US" sz="2800" b="1" dirty="0" err="1">
                <a:solidFill>
                  <a:srgbClr val="C00000"/>
                </a:solidFill>
              </a:rPr>
              <a:t>i</a:t>
            </a:r>
            <a:r>
              <a:rPr lang="en-US" sz="2800" b="1" dirty="0">
                <a:solidFill>
                  <a:srgbClr val="C00000"/>
                </a:solidFill>
              </a:rPr>
              <a:t>] </a:t>
            </a:r>
          </a:p>
          <a:p>
            <a:r>
              <a:rPr lang="en-US" sz="2800" b="1" dirty="0">
                <a:solidFill>
                  <a:srgbClr val="C00000"/>
                </a:solidFill>
              </a:rPr>
              <a:t>Where </a:t>
            </a:r>
            <a:r>
              <a:rPr lang="en-US" sz="2800" b="1" dirty="0" err="1">
                <a:solidFill>
                  <a:srgbClr val="C00000"/>
                </a:solidFill>
              </a:rPr>
              <a:t>i</a:t>
            </a:r>
            <a:r>
              <a:rPr lang="en-US" sz="2800" b="1" dirty="0">
                <a:solidFill>
                  <a:srgbClr val="C00000"/>
                </a:solidFill>
              </a:rPr>
              <a:t>=0 to n-1</a:t>
            </a:r>
          </a:p>
          <a:p>
            <a:endParaRPr lang="en-US" sz="2800" dirty="0"/>
          </a:p>
        </p:txBody>
      </p:sp>
      <p:sp>
        <p:nvSpPr>
          <p:cNvPr id="25" name="Left Brace 24"/>
          <p:cNvSpPr/>
          <p:nvPr/>
        </p:nvSpPr>
        <p:spPr>
          <a:xfrm>
            <a:off x="304800" y="2133600"/>
            <a:ext cx="609600" cy="1524000"/>
          </a:xfrm>
          <a:prstGeom prst="leftBrace">
            <a:avLst/>
          </a:pr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cxnSp>
        <p:nvCxnSpPr>
          <p:cNvPr id="27" name="Straight Arrow Connector 26"/>
          <p:cNvCxnSpPr>
            <a:stCxn id="25" idx="1"/>
          </p:cNvCxnSpPr>
          <p:nvPr/>
        </p:nvCxnSpPr>
        <p:spPr>
          <a:xfrm rot="10800000" flipH="1" flipV="1">
            <a:off x="304800" y="2895600"/>
            <a:ext cx="457200" cy="251460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30" name="Plus 29"/>
          <p:cNvSpPr/>
          <p:nvPr/>
        </p:nvSpPr>
        <p:spPr>
          <a:xfrm>
            <a:off x="0" y="2362200"/>
            <a:ext cx="533400" cy="533400"/>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685800" y="76200"/>
            <a:ext cx="7772400" cy="1028700"/>
            <a:chOff x="76200" y="38100"/>
            <a:chExt cx="7772400" cy="1028700"/>
          </a:xfrm>
        </p:grpSpPr>
        <p:pic>
          <p:nvPicPr>
            <p:cNvPr id="2" name="Picture 7"/>
            <p:cNvPicPr>
              <a:picLocks noChangeAspect="1" noChangeArrowheads="1"/>
            </p:cNvPicPr>
            <p:nvPr/>
          </p:nvPicPr>
          <p:blipFill>
            <a:blip r:embed="rId2"/>
            <a:srcRect/>
            <a:stretch>
              <a:fillRect/>
            </a:stretch>
          </p:blipFill>
          <p:spPr bwMode="auto">
            <a:xfrm>
              <a:off x="76200" y="38100"/>
              <a:ext cx="1133475" cy="1028700"/>
            </a:xfrm>
            <a:prstGeom prst="rect">
              <a:avLst/>
            </a:prstGeom>
            <a:noFill/>
            <a:ln w="9525">
              <a:noFill/>
              <a:miter lim="800000"/>
              <a:headEnd/>
              <a:tailEnd/>
            </a:ln>
            <a:effectLst/>
          </p:spPr>
        </p:pic>
        <p:sp>
          <p:nvSpPr>
            <p:cNvPr id="3" name="Rectangle 2"/>
            <p:cNvSpPr/>
            <p:nvPr/>
          </p:nvSpPr>
          <p:spPr>
            <a:xfrm>
              <a:off x="1143000" y="342900"/>
              <a:ext cx="6705600" cy="523220"/>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pPr marL="457200" indent="-457200"/>
              <a:r>
                <a:rPr lang="en-US" sz="2800" dirty="0"/>
                <a:t>Function declaration / Function prototype</a:t>
              </a:r>
            </a:p>
          </p:txBody>
        </p:sp>
      </p:grpSp>
      <p:sp>
        <p:nvSpPr>
          <p:cNvPr id="4" name="TextBox 3"/>
          <p:cNvSpPr txBox="1"/>
          <p:nvPr/>
        </p:nvSpPr>
        <p:spPr>
          <a:xfrm>
            <a:off x="457200" y="3124200"/>
            <a:ext cx="8229600" cy="3539430"/>
          </a:xfrm>
          <a:prstGeom prst="rect">
            <a:avLst/>
          </a:prstGeom>
          <a:noFill/>
        </p:spPr>
        <p:txBody>
          <a:bodyPr wrap="square" rtlCol="0">
            <a:spAutoFit/>
          </a:bodyPr>
          <a:lstStyle/>
          <a:p>
            <a:r>
              <a:rPr lang="en-US" sz="2800" b="1" dirty="0">
                <a:solidFill>
                  <a:srgbClr val="C00000"/>
                </a:solidFill>
              </a:rPr>
              <a:t>Syntax:</a:t>
            </a:r>
          </a:p>
          <a:p>
            <a:r>
              <a:rPr lang="en-US" sz="2800" dirty="0"/>
              <a:t>	return_type  function_name (parameter list);</a:t>
            </a:r>
          </a:p>
          <a:p>
            <a:endParaRPr lang="en-US" sz="2800" dirty="0"/>
          </a:p>
          <a:p>
            <a:r>
              <a:rPr lang="en-US" sz="2800" b="1" dirty="0">
                <a:solidFill>
                  <a:srgbClr val="C00000"/>
                </a:solidFill>
              </a:rPr>
              <a:t>Examples:</a:t>
            </a:r>
          </a:p>
          <a:p>
            <a:pPr lvl="2"/>
            <a:r>
              <a:rPr lang="en-US" sz="2800" dirty="0"/>
              <a:t>1. void display();</a:t>
            </a:r>
          </a:p>
          <a:p>
            <a:pPr lvl="2"/>
            <a:r>
              <a:rPr lang="en-US" sz="2800" dirty="0"/>
              <a:t>2. int area_rectangle();</a:t>
            </a:r>
          </a:p>
          <a:p>
            <a:pPr lvl="2"/>
            <a:r>
              <a:rPr lang="en-US" sz="2800" dirty="0"/>
              <a:t>3. int sum(int a, int b);</a:t>
            </a:r>
          </a:p>
          <a:p>
            <a:pPr lvl="2"/>
            <a:r>
              <a:rPr lang="en-US" sz="2800" dirty="0"/>
              <a:t>4. void circle_area(int radius);</a:t>
            </a:r>
          </a:p>
        </p:txBody>
      </p:sp>
      <p:sp>
        <p:nvSpPr>
          <p:cNvPr id="6" name="TextBox 5"/>
          <p:cNvSpPr txBox="1"/>
          <p:nvPr/>
        </p:nvSpPr>
        <p:spPr>
          <a:xfrm>
            <a:off x="98476" y="1106657"/>
            <a:ext cx="8915400" cy="1938992"/>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marL="0" lvl="1" algn="just">
              <a:buFont typeface="Wingdings" pitchFamily="2" charset="2"/>
              <a:buChar char="v"/>
            </a:pPr>
            <a:r>
              <a:rPr lang="en-US" sz="2000" dirty="0"/>
              <a:t>Like variables, all functions should be declared, before they are invoked. </a:t>
            </a:r>
          </a:p>
          <a:p>
            <a:pPr algn="just">
              <a:buFont typeface="Wingdings" pitchFamily="2" charset="2"/>
              <a:buChar char="v"/>
            </a:pPr>
            <a:r>
              <a:rPr lang="en-US" sz="2000" dirty="0"/>
              <a:t>A function declaration tells the compiler about a function's name, return type, and parameters. </a:t>
            </a:r>
          </a:p>
          <a:p>
            <a:pPr algn="just">
              <a:buFont typeface="Wingdings" pitchFamily="2" charset="2"/>
              <a:buChar char="v"/>
            </a:pPr>
            <a:r>
              <a:rPr lang="en-US" sz="2000" dirty="0"/>
              <a:t> Function declaration are placed in the global  declaration section before main(). However we can also declare a function inside the main().</a:t>
            </a:r>
          </a:p>
          <a:p>
            <a:pPr algn="just">
              <a:buFont typeface="Wingdings" pitchFamily="2" charset="2"/>
              <a:buChar char="v"/>
            </a:pPr>
            <a:r>
              <a:rPr lang="en-US" sz="2000" dirty="0"/>
              <a:t>Function declaration is not required if a function is defined before it is called</a:t>
            </a:r>
          </a:p>
        </p:txBody>
      </p:sp>
      <p:sp>
        <p:nvSpPr>
          <p:cNvPr id="16" name="Rectangle 15"/>
          <p:cNvSpPr/>
          <p:nvPr/>
        </p:nvSpPr>
        <p:spPr>
          <a:xfrm>
            <a:off x="1371600" y="3581400"/>
            <a:ext cx="6705600" cy="533400"/>
          </a:xfrm>
          <a:prstGeom prst="rect">
            <a:avLst/>
          </a:prstGeom>
          <a:noFill/>
          <a:ln>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Left Brace 18"/>
          <p:cNvSpPr/>
          <p:nvPr/>
        </p:nvSpPr>
        <p:spPr>
          <a:xfrm rot="16200000">
            <a:off x="6639364" y="3286564"/>
            <a:ext cx="361072" cy="1600200"/>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4" name="TextBox 23"/>
          <p:cNvSpPr txBox="1"/>
          <p:nvPr/>
        </p:nvSpPr>
        <p:spPr>
          <a:xfrm>
            <a:off x="5943600" y="4800600"/>
            <a:ext cx="2438400" cy="1477328"/>
          </a:xfrm>
          <a:prstGeom prst="rect">
            <a:avLst/>
          </a:prstGeom>
          <a:noFill/>
        </p:spPr>
        <p:txBody>
          <a:bodyPr wrap="square" rtlCol="0">
            <a:spAutoFit/>
          </a:bodyPr>
          <a:lstStyle/>
          <a:p>
            <a:r>
              <a:rPr lang="en-US" dirty="0"/>
              <a:t>Each parameter must be declared separately with their type.</a:t>
            </a:r>
          </a:p>
          <a:p>
            <a:r>
              <a:rPr lang="en-US" dirty="0"/>
              <a:t>Example: int a ,  int b</a:t>
            </a:r>
          </a:p>
          <a:p>
            <a:r>
              <a:rPr lang="en-US" dirty="0"/>
              <a:t>   int a, b  </a:t>
            </a:r>
            <a:r>
              <a:rPr lang="en-US" dirty="0">
                <a:sym typeface="Wingdings" pitchFamily="2" charset="2"/>
              </a:rPr>
              <a:t> is wrong</a:t>
            </a:r>
          </a:p>
        </p:txBody>
      </p:sp>
      <p:sp>
        <p:nvSpPr>
          <p:cNvPr id="25" name="Rectangular Callout 24"/>
          <p:cNvSpPr/>
          <p:nvPr/>
        </p:nvSpPr>
        <p:spPr>
          <a:xfrm rot="10800000">
            <a:off x="5943600" y="4800600"/>
            <a:ext cx="2514600" cy="1524000"/>
          </a:xfrm>
          <a:prstGeom prst="wedgeRectCallout">
            <a:avLst>
              <a:gd name="adj1" fmla="val 14412"/>
              <a:gd name="adj2" fmla="val 88346"/>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D0E79-A421-C227-F700-457564B19098}"/>
              </a:ext>
            </a:extLst>
          </p:cNvPr>
          <p:cNvSpPr>
            <a:spLocks noGrp="1"/>
          </p:cNvSpPr>
          <p:nvPr>
            <p:ph type="title"/>
          </p:nvPr>
        </p:nvSpPr>
        <p:spPr>
          <a:xfrm>
            <a:off x="457200" y="2286000"/>
            <a:ext cx="8229600" cy="1143000"/>
          </a:xfrm>
        </p:spPr>
        <p:txBody>
          <a:bodyPr>
            <a:normAutofit fontScale="90000"/>
          </a:bodyPr>
          <a:lstStyle/>
          <a:p>
            <a:r>
              <a:rPr lang="en-IN" b="1" dirty="0">
                <a:solidFill>
                  <a:srgbClr val="C00000"/>
                </a:solidFill>
              </a:rPr>
              <a:t>Applications / </a:t>
            </a:r>
            <a:r>
              <a:rPr lang="en-IN" b="1">
                <a:solidFill>
                  <a:srgbClr val="C00000"/>
                </a:solidFill>
              </a:rPr>
              <a:t>Operations on 1D </a:t>
            </a:r>
            <a:r>
              <a:rPr lang="en-IN" b="1" dirty="0">
                <a:solidFill>
                  <a:srgbClr val="C00000"/>
                </a:solidFill>
              </a:rPr>
              <a:t>Arrays</a:t>
            </a:r>
          </a:p>
        </p:txBody>
      </p:sp>
    </p:spTree>
    <p:extLst>
      <p:ext uri="{BB962C8B-B14F-4D97-AF65-F5344CB8AC3E}">
        <p14:creationId xmlns:p14="http://schemas.microsoft.com/office/powerpoint/2010/main" val="90198625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5766"/>
            <a:ext cx="9144000" cy="609600"/>
          </a:xfrm>
        </p:spPr>
        <p:style>
          <a:lnRef idx="1">
            <a:schemeClr val="dk1"/>
          </a:lnRef>
          <a:fillRef idx="2">
            <a:schemeClr val="dk1"/>
          </a:fillRef>
          <a:effectRef idx="1">
            <a:schemeClr val="dk1"/>
          </a:effectRef>
          <a:fontRef idx="minor">
            <a:schemeClr val="dk1"/>
          </a:fontRef>
        </p:style>
        <p:txBody>
          <a:bodyPr>
            <a:noAutofit/>
          </a:bodyPr>
          <a:lstStyle/>
          <a:p>
            <a:r>
              <a:rPr lang="en-US" sz="3600" b="1" dirty="0">
                <a:solidFill>
                  <a:srgbClr val="C00000"/>
                </a:solidFill>
              </a:rPr>
              <a:t>1. Searching Techniques</a:t>
            </a:r>
          </a:p>
        </p:txBody>
      </p:sp>
      <p:pic>
        <p:nvPicPr>
          <p:cNvPr id="1026" name="Picture 2" descr="https://www.bkpercussion.com/wp-content/uploads/2020/08/Look.gif"/>
          <p:cNvPicPr>
            <a:picLocks noChangeAspect="1" noChangeArrowheads="1" noCrop="1"/>
          </p:cNvPicPr>
          <p:nvPr/>
        </p:nvPicPr>
        <p:blipFill>
          <a:blip r:embed="rId2"/>
          <a:srcRect/>
          <a:stretch>
            <a:fillRect/>
          </a:stretch>
        </p:blipFill>
        <p:spPr bwMode="auto">
          <a:xfrm>
            <a:off x="5297072" y="2743200"/>
            <a:ext cx="3770728" cy="3770732"/>
          </a:xfrm>
          <a:prstGeom prst="rect">
            <a:avLst/>
          </a:prstGeom>
          <a:noFill/>
        </p:spPr>
      </p:pic>
      <p:sp>
        <p:nvSpPr>
          <p:cNvPr id="5" name="Rectangle 4"/>
          <p:cNvSpPr/>
          <p:nvPr/>
        </p:nvSpPr>
        <p:spPr>
          <a:xfrm>
            <a:off x="0" y="838200"/>
            <a:ext cx="9144000" cy="1477328"/>
          </a:xfrm>
          <a:prstGeom prst="rect">
            <a:avLst/>
          </a:prstGeom>
        </p:spPr>
        <p:txBody>
          <a:bodyPr wrap="square">
            <a:spAutoFit/>
          </a:bodyPr>
          <a:lstStyle/>
          <a:p>
            <a:pPr algn="just"/>
            <a:r>
              <a:rPr lang="en-US" sz="2400" b="1" dirty="0"/>
              <a:t>	</a:t>
            </a:r>
            <a:r>
              <a:rPr lang="en-US" sz="2200" b="1" dirty="0"/>
              <a:t>Searching</a:t>
            </a:r>
            <a:r>
              <a:rPr lang="en-US" sz="2200" dirty="0"/>
              <a:t> is an operation or a </a:t>
            </a:r>
            <a:r>
              <a:rPr lang="en-US" sz="2200" b="1" dirty="0"/>
              <a:t>technique</a:t>
            </a:r>
            <a:r>
              <a:rPr lang="en-US" sz="2200" dirty="0"/>
              <a:t> that helps to find a given element or a value in the list of values. Any search is said to be </a:t>
            </a:r>
            <a:r>
              <a:rPr lang="en-US" sz="2200" b="1" dirty="0"/>
              <a:t>successful</a:t>
            </a:r>
            <a:r>
              <a:rPr lang="en-US" sz="2200" dirty="0"/>
              <a:t> or </a:t>
            </a:r>
            <a:r>
              <a:rPr lang="en-US" sz="2200" b="1" dirty="0"/>
              <a:t>unsuccessful</a:t>
            </a:r>
            <a:r>
              <a:rPr lang="en-US" sz="2200" dirty="0"/>
              <a:t> depending upon whether the element that is being searched is found or not.</a:t>
            </a:r>
          </a:p>
        </p:txBody>
      </p:sp>
      <p:sp>
        <p:nvSpPr>
          <p:cNvPr id="6" name="TextBox 5"/>
          <p:cNvSpPr txBox="1"/>
          <p:nvPr/>
        </p:nvSpPr>
        <p:spPr>
          <a:xfrm>
            <a:off x="228600" y="2743200"/>
            <a:ext cx="4191000" cy="1697068"/>
          </a:xfrm>
          <a:prstGeom prst="rect">
            <a:avLst/>
          </a:prstGeom>
          <a:noFill/>
        </p:spPr>
        <p:txBody>
          <a:bodyPr wrap="square" rtlCol="0">
            <a:spAutoFit/>
          </a:bodyPr>
          <a:lstStyle/>
          <a:p>
            <a:pPr>
              <a:lnSpc>
                <a:spcPct val="150000"/>
              </a:lnSpc>
            </a:pPr>
            <a:r>
              <a:rPr lang="en-US" sz="2400" b="1" dirty="0">
                <a:solidFill>
                  <a:srgbClr val="C00000"/>
                </a:solidFill>
              </a:rPr>
              <a:t>Types of Searching Techniques</a:t>
            </a:r>
          </a:p>
          <a:p>
            <a:pPr marL="457200" indent="-457200">
              <a:lnSpc>
                <a:spcPct val="150000"/>
              </a:lnSpc>
              <a:buAutoNum type="arabicPeriod"/>
            </a:pPr>
            <a:r>
              <a:rPr lang="en-US" sz="2400" b="1" dirty="0"/>
              <a:t>Linear Search</a:t>
            </a:r>
          </a:p>
          <a:p>
            <a:pPr marL="457200" indent="-457200">
              <a:lnSpc>
                <a:spcPct val="150000"/>
              </a:lnSpc>
              <a:buAutoNum type="arabicPeriod"/>
            </a:pPr>
            <a:r>
              <a:rPr lang="en-US" sz="2400" b="1" dirty="0"/>
              <a:t>Binary Search</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44286" y="70340"/>
            <a:ext cx="9071578" cy="5187460"/>
            <a:chOff x="44286" y="70340"/>
            <a:chExt cx="9071578" cy="5568460"/>
          </a:xfrm>
        </p:grpSpPr>
        <p:pic>
          <p:nvPicPr>
            <p:cNvPr id="3" name="Picture 2" descr="Pin on Zapisane na szybko"/>
            <p:cNvPicPr>
              <a:picLocks noChangeAspect="1" noChangeArrowheads="1" noCrop="1"/>
            </p:cNvPicPr>
            <p:nvPr/>
          </p:nvPicPr>
          <p:blipFill>
            <a:blip r:embed="rId2"/>
            <a:srcRect/>
            <a:stretch>
              <a:fillRect/>
            </a:stretch>
          </p:blipFill>
          <p:spPr bwMode="auto">
            <a:xfrm>
              <a:off x="44286" y="70340"/>
              <a:ext cx="9071578" cy="556846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TextBox 6"/>
            <p:cNvSpPr txBox="1"/>
            <p:nvPr/>
          </p:nvSpPr>
          <p:spPr>
            <a:xfrm>
              <a:off x="5791200" y="5117068"/>
              <a:ext cx="3124200" cy="369332"/>
            </a:xfrm>
            <a:prstGeom prst="rect">
              <a:avLst/>
            </a:prstGeom>
            <a:solidFill>
              <a:schemeClr val="bg1"/>
            </a:solidFill>
          </p:spPr>
          <p:txBody>
            <a:bodyPr wrap="square" rtlCol="0">
              <a:spAutoFit/>
            </a:bodyPr>
            <a:lstStyle/>
            <a:p>
              <a:endParaRPr lang="en-US" dirty="0"/>
            </a:p>
          </p:txBody>
        </p:sp>
      </p:grpSp>
      <p:pic>
        <p:nvPicPr>
          <p:cNvPr id="5" name="Picture 6" descr="Linear Search | Algorithm | SlayStudy"/>
          <p:cNvPicPr>
            <a:picLocks noChangeAspect="1" noChangeArrowheads="1" noCrop="1"/>
          </p:cNvPicPr>
          <p:nvPr/>
        </p:nvPicPr>
        <p:blipFill>
          <a:blip r:embed="rId3"/>
          <a:srcRect/>
          <a:stretch>
            <a:fillRect/>
          </a:stretch>
        </p:blipFill>
        <p:spPr bwMode="auto">
          <a:xfrm>
            <a:off x="5252379" y="4800600"/>
            <a:ext cx="3857625" cy="198120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2"/>
          <a:srcRect/>
          <a:stretch>
            <a:fillRect/>
          </a:stretch>
        </p:blipFill>
        <p:spPr bwMode="auto">
          <a:xfrm>
            <a:off x="29308" y="934766"/>
            <a:ext cx="6752492" cy="569463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Title 1"/>
          <p:cNvSpPr>
            <a:spLocks noGrp="1"/>
          </p:cNvSpPr>
          <p:nvPr>
            <p:ph type="title"/>
          </p:nvPr>
        </p:nvSpPr>
        <p:spPr>
          <a:xfrm>
            <a:off x="0" y="15766"/>
            <a:ext cx="9144000" cy="762000"/>
          </a:xfrm>
        </p:spPr>
        <p:style>
          <a:lnRef idx="1">
            <a:schemeClr val="dk1"/>
          </a:lnRef>
          <a:fillRef idx="2">
            <a:schemeClr val="dk1"/>
          </a:fillRef>
          <a:effectRef idx="1">
            <a:schemeClr val="dk1"/>
          </a:effectRef>
          <a:fontRef idx="minor">
            <a:schemeClr val="dk1"/>
          </a:fontRef>
        </p:style>
        <p:txBody>
          <a:bodyPr>
            <a:noAutofit/>
          </a:bodyPr>
          <a:lstStyle/>
          <a:p>
            <a:pPr algn="l"/>
            <a:r>
              <a:rPr lang="en-US" sz="2400" dirty="0"/>
              <a:t>Write a C program to  scan n array elements and perform linear search for a given key element</a:t>
            </a:r>
          </a:p>
        </p:txBody>
      </p:sp>
      <p:pic>
        <p:nvPicPr>
          <p:cNvPr id="8195" name="Picture 3"/>
          <p:cNvPicPr>
            <a:picLocks noChangeAspect="1" noChangeArrowheads="1"/>
          </p:cNvPicPr>
          <p:nvPr/>
        </p:nvPicPr>
        <p:blipFill>
          <a:blip r:embed="rId3"/>
          <a:srcRect/>
          <a:stretch>
            <a:fillRect/>
          </a:stretch>
        </p:blipFill>
        <p:spPr bwMode="auto">
          <a:xfrm>
            <a:off x="5362136" y="4382438"/>
            <a:ext cx="3735227" cy="140876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196" name="Picture 4"/>
          <p:cNvPicPr>
            <a:picLocks noChangeAspect="1" noChangeArrowheads="1"/>
          </p:cNvPicPr>
          <p:nvPr/>
        </p:nvPicPr>
        <p:blipFill>
          <a:blip r:embed="rId4"/>
          <a:srcRect/>
          <a:stretch>
            <a:fillRect/>
          </a:stretch>
        </p:blipFill>
        <p:spPr bwMode="auto">
          <a:xfrm>
            <a:off x="5365652" y="2567604"/>
            <a:ext cx="3702148" cy="150798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3019"/>
            <a:ext cx="9144000" cy="715962"/>
          </a:xfrm>
        </p:spPr>
        <p:txBody>
          <a:bodyPr>
            <a:normAutofit/>
          </a:bodyPr>
          <a:lstStyle/>
          <a:p>
            <a:r>
              <a:rPr lang="en-US" sz="3600" b="1" dirty="0">
                <a:solidFill>
                  <a:srgbClr val="C00000"/>
                </a:solidFill>
              </a:rPr>
              <a:t>Binary Search</a:t>
            </a:r>
          </a:p>
        </p:txBody>
      </p:sp>
      <p:pic>
        <p:nvPicPr>
          <p:cNvPr id="7" name="Picture 6">
            <a:extLst>
              <a:ext uri="{FF2B5EF4-FFF2-40B4-BE49-F238E27FC236}">
                <a16:creationId xmlns:a16="http://schemas.microsoft.com/office/drawing/2014/main" id="{D86BEF2A-BA57-CEA7-9DBE-B0B3CC0E5B51}"/>
              </a:ext>
            </a:extLst>
          </p:cNvPr>
          <p:cNvPicPr>
            <a:picLocks noChangeAspect="1"/>
          </p:cNvPicPr>
          <p:nvPr/>
        </p:nvPicPr>
        <p:blipFill>
          <a:blip r:embed="rId2"/>
          <a:stretch>
            <a:fillRect/>
          </a:stretch>
        </p:blipFill>
        <p:spPr>
          <a:xfrm>
            <a:off x="630294" y="1219200"/>
            <a:ext cx="7883412" cy="5087800"/>
          </a:xfrm>
          <a:prstGeom prst="rect">
            <a:avLst/>
          </a:prstGeom>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85800"/>
          </a:xfrm>
        </p:spPr>
        <p:style>
          <a:lnRef idx="1">
            <a:schemeClr val="dk1"/>
          </a:lnRef>
          <a:fillRef idx="2">
            <a:schemeClr val="dk1"/>
          </a:fillRef>
          <a:effectRef idx="1">
            <a:schemeClr val="dk1"/>
          </a:effectRef>
          <a:fontRef idx="minor">
            <a:schemeClr val="dk1"/>
          </a:fontRef>
        </p:style>
        <p:txBody>
          <a:bodyPr>
            <a:noAutofit/>
          </a:bodyPr>
          <a:lstStyle/>
          <a:p>
            <a:pPr algn="l"/>
            <a:r>
              <a:rPr lang="en-US" sz="2400" dirty="0"/>
              <a:t>Write a C program to  scan n array elements and perform Binary search for a given key element</a:t>
            </a:r>
          </a:p>
        </p:txBody>
      </p:sp>
      <p:pic>
        <p:nvPicPr>
          <p:cNvPr id="9221" name="Picture 5"/>
          <p:cNvPicPr>
            <a:picLocks noChangeAspect="1" noChangeArrowheads="1"/>
          </p:cNvPicPr>
          <p:nvPr/>
        </p:nvPicPr>
        <p:blipFill>
          <a:blip r:embed="rId2"/>
          <a:srcRect/>
          <a:stretch>
            <a:fillRect/>
          </a:stretch>
        </p:blipFill>
        <p:spPr bwMode="auto">
          <a:xfrm>
            <a:off x="76200" y="777171"/>
            <a:ext cx="5764237" cy="597127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Picture 3"/>
          <p:cNvPicPr>
            <a:picLocks noChangeAspect="1" noChangeArrowheads="1"/>
          </p:cNvPicPr>
          <p:nvPr/>
        </p:nvPicPr>
        <p:blipFill>
          <a:blip r:embed="rId3"/>
          <a:srcRect/>
          <a:stretch>
            <a:fillRect/>
          </a:stretch>
        </p:blipFill>
        <p:spPr bwMode="auto">
          <a:xfrm>
            <a:off x="5763064" y="2600178"/>
            <a:ext cx="3305776" cy="204802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Picture 4"/>
          <p:cNvPicPr>
            <a:picLocks noChangeAspect="1" noChangeArrowheads="1"/>
          </p:cNvPicPr>
          <p:nvPr/>
        </p:nvPicPr>
        <p:blipFill>
          <a:blip r:embed="rId4"/>
          <a:srcRect/>
          <a:stretch>
            <a:fillRect/>
          </a:stretch>
        </p:blipFill>
        <p:spPr bwMode="auto">
          <a:xfrm>
            <a:off x="5773726" y="4794446"/>
            <a:ext cx="3294074" cy="183495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563562"/>
          </a:xfrm>
        </p:spPr>
        <p:txBody>
          <a:bodyPr>
            <a:noAutofit/>
          </a:bodyPr>
          <a:lstStyle/>
          <a:p>
            <a:r>
              <a:rPr lang="en-US" sz="2800" b="1" dirty="0">
                <a:solidFill>
                  <a:srgbClr val="C00000"/>
                </a:solidFill>
              </a:rPr>
              <a:t>Comparing Binary Search and Linear Search</a:t>
            </a:r>
          </a:p>
        </p:txBody>
      </p:sp>
      <p:sp>
        <p:nvSpPr>
          <p:cNvPr id="15362" name="AutoShape 2" descr="Comparing binary search against sequential search. Source: Johnson 2015."/>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5364" name="AutoShape 4" descr="Comparing binary search against sequential search. Source: Johnson 2015."/>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5366" name="AutoShape 6" descr="Comparing binary search against sequential search. Source: Johnson 2015."/>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15367" name="Picture 7" descr="C:\Users\Raghava\Desktop\MCA DBMS 2021\TextBooks\2951.1490520804.gif"/>
          <p:cNvPicPr>
            <a:picLocks noChangeAspect="1" noChangeArrowheads="1" noCrop="1"/>
          </p:cNvPicPr>
          <p:nvPr/>
        </p:nvPicPr>
        <p:blipFill>
          <a:blip r:embed="rId2"/>
          <a:srcRect/>
          <a:stretch>
            <a:fillRect/>
          </a:stretch>
        </p:blipFill>
        <p:spPr bwMode="auto">
          <a:xfrm>
            <a:off x="762000" y="1066800"/>
            <a:ext cx="7564902" cy="504326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8" name="TextBox 7"/>
          <p:cNvSpPr txBox="1"/>
          <p:nvPr/>
        </p:nvSpPr>
        <p:spPr>
          <a:xfrm>
            <a:off x="6781800" y="5715000"/>
            <a:ext cx="1447800" cy="369332"/>
          </a:xfrm>
          <a:prstGeom prst="rect">
            <a:avLst/>
          </a:prstGeom>
          <a:solidFill>
            <a:schemeClr val="bg1"/>
          </a:solidFill>
        </p:spPr>
        <p:txBody>
          <a:bodyPr wrap="square" rtlCol="0">
            <a:spAutoFit/>
          </a:bodyPr>
          <a:lstStyle/>
          <a:p>
            <a:endParaRPr lang="en-US" dirty="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09600"/>
          </a:xfrm>
        </p:spPr>
        <p:style>
          <a:lnRef idx="1">
            <a:schemeClr val="dk1"/>
          </a:lnRef>
          <a:fillRef idx="2">
            <a:schemeClr val="dk1"/>
          </a:fillRef>
          <a:effectRef idx="1">
            <a:schemeClr val="dk1"/>
          </a:effectRef>
          <a:fontRef idx="minor">
            <a:schemeClr val="dk1"/>
          </a:fontRef>
        </p:style>
        <p:txBody>
          <a:bodyPr>
            <a:normAutofit fontScale="90000"/>
          </a:bodyPr>
          <a:lstStyle/>
          <a:p>
            <a:r>
              <a:rPr lang="en-US" sz="3600" b="1" dirty="0">
                <a:solidFill>
                  <a:srgbClr val="C00000"/>
                </a:solidFill>
              </a:rPr>
              <a:t>2. Sorting Techniques</a:t>
            </a:r>
          </a:p>
        </p:txBody>
      </p:sp>
      <p:sp>
        <p:nvSpPr>
          <p:cNvPr id="5" name="Rectangle 4"/>
          <p:cNvSpPr/>
          <p:nvPr/>
        </p:nvSpPr>
        <p:spPr>
          <a:xfrm>
            <a:off x="76200" y="914400"/>
            <a:ext cx="8915400" cy="830997"/>
          </a:xfrm>
          <a:prstGeom prst="rect">
            <a:avLst/>
          </a:prstGeom>
        </p:spPr>
        <p:txBody>
          <a:bodyPr wrap="square">
            <a:spAutoFit/>
          </a:bodyPr>
          <a:lstStyle/>
          <a:p>
            <a:pPr algn="just"/>
            <a:r>
              <a:rPr lang="en-US" b="1" dirty="0"/>
              <a:t>	</a:t>
            </a:r>
            <a:r>
              <a:rPr lang="en-US" sz="2400" b="1" dirty="0"/>
              <a:t>Sorting</a:t>
            </a:r>
            <a:r>
              <a:rPr lang="en-US" sz="2400" dirty="0"/>
              <a:t> is the process of arranging the elements either in ascending (or) descending order. </a:t>
            </a:r>
            <a:endParaRPr lang="en-US" dirty="0"/>
          </a:p>
        </p:txBody>
      </p:sp>
      <p:sp>
        <p:nvSpPr>
          <p:cNvPr id="6" name="TextBox 5"/>
          <p:cNvSpPr txBox="1"/>
          <p:nvPr/>
        </p:nvSpPr>
        <p:spPr>
          <a:xfrm>
            <a:off x="228600" y="2286000"/>
            <a:ext cx="4191000" cy="1697068"/>
          </a:xfrm>
          <a:prstGeom prst="rect">
            <a:avLst/>
          </a:prstGeom>
          <a:noFill/>
        </p:spPr>
        <p:txBody>
          <a:bodyPr wrap="square" rtlCol="0">
            <a:spAutoFit/>
          </a:bodyPr>
          <a:lstStyle/>
          <a:p>
            <a:pPr>
              <a:lnSpc>
                <a:spcPct val="150000"/>
              </a:lnSpc>
            </a:pPr>
            <a:r>
              <a:rPr lang="en-US" sz="2400" b="1" dirty="0">
                <a:solidFill>
                  <a:srgbClr val="C00000"/>
                </a:solidFill>
              </a:rPr>
              <a:t>Types </a:t>
            </a:r>
            <a:r>
              <a:rPr lang="en-US" sz="2400" b="1">
                <a:solidFill>
                  <a:srgbClr val="C00000"/>
                </a:solidFill>
              </a:rPr>
              <a:t>of Sorting </a:t>
            </a:r>
            <a:r>
              <a:rPr lang="en-US" sz="2400" b="1" dirty="0">
                <a:solidFill>
                  <a:srgbClr val="C00000"/>
                </a:solidFill>
              </a:rPr>
              <a:t>Techniques</a:t>
            </a:r>
          </a:p>
          <a:p>
            <a:pPr marL="457200" indent="-457200">
              <a:lnSpc>
                <a:spcPct val="150000"/>
              </a:lnSpc>
              <a:buAutoNum type="arabicPeriod"/>
            </a:pPr>
            <a:r>
              <a:rPr lang="en-US" sz="2400" b="1" dirty="0"/>
              <a:t>Bubble Sort</a:t>
            </a:r>
          </a:p>
          <a:p>
            <a:pPr marL="457200" indent="-457200">
              <a:lnSpc>
                <a:spcPct val="150000"/>
              </a:lnSpc>
              <a:buAutoNum type="arabicPeriod"/>
            </a:pPr>
            <a:r>
              <a:rPr lang="en-US" sz="2400" b="1" dirty="0"/>
              <a:t>Selection Sort</a:t>
            </a:r>
          </a:p>
        </p:txBody>
      </p:sp>
      <p:pic>
        <p:nvPicPr>
          <p:cNvPr id="18434" name="Picture 2" descr="Bubble Sort and Cocktail Shaker Sort in JavaScript - Stack Abuse"/>
          <p:cNvPicPr>
            <a:picLocks noChangeAspect="1" noChangeArrowheads="1" noCrop="1"/>
          </p:cNvPicPr>
          <p:nvPr/>
        </p:nvPicPr>
        <p:blipFill>
          <a:blip r:embed="rId2"/>
          <a:srcRect/>
          <a:stretch>
            <a:fillRect/>
          </a:stretch>
        </p:blipFill>
        <p:spPr bwMode="auto">
          <a:xfrm>
            <a:off x="2405884" y="4495800"/>
            <a:ext cx="6509516" cy="207721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09600"/>
          </a:xfrm>
        </p:spPr>
        <p:style>
          <a:lnRef idx="1">
            <a:schemeClr val="dk1"/>
          </a:lnRef>
          <a:fillRef idx="2">
            <a:schemeClr val="dk1"/>
          </a:fillRef>
          <a:effectRef idx="1">
            <a:schemeClr val="dk1"/>
          </a:effectRef>
          <a:fontRef idx="minor">
            <a:schemeClr val="dk1"/>
          </a:fontRef>
        </p:style>
        <p:txBody>
          <a:bodyPr>
            <a:normAutofit fontScale="90000"/>
          </a:bodyPr>
          <a:lstStyle/>
          <a:p>
            <a:r>
              <a:rPr lang="en-US" sz="4000" b="1" dirty="0">
                <a:solidFill>
                  <a:srgbClr val="C00000"/>
                </a:solidFill>
              </a:rPr>
              <a:t>Bubble Sort</a:t>
            </a:r>
          </a:p>
        </p:txBody>
      </p:sp>
      <p:sp>
        <p:nvSpPr>
          <p:cNvPr id="21508" name="AutoShape 4" descr="Bubble Sort | Sorting Algorithm | Code Pumpkin"/>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21510" name="AutoShape 6" descr="Bubble Sort | Sorting Algorithm | Code Pumpkin"/>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21512" name="AutoShape 8" descr="Bubble Sort | Sorting Algorithm | Code Pumpkin"/>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9" name="TextBox 8"/>
          <p:cNvSpPr txBox="1"/>
          <p:nvPr/>
        </p:nvSpPr>
        <p:spPr>
          <a:xfrm>
            <a:off x="116113" y="685800"/>
            <a:ext cx="8915399" cy="2123658"/>
          </a:xfrm>
          <a:prstGeom prst="rect">
            <a:avLst/>
          </a:prstGeom>
          <a:noFill/>
        </p:spPr>
        <p:txBody>
          <a:bodyPr wrap="square" rtlCol="0">
            <a:spAutoFit/>
          </a:bodyPr>
          <a:lstStyle/>
          <a:p>
            <a:pPr algn="just"/>
            <a:r>
              <a:rPr lang="en-US" sz="2000" dirty="0"/>
              <a:t>	</a:t>
            </a:r>
            <a:r>
              <a:rPr lang="en-US" sz="2200" dirty="0"/>
              <a:t>In </a:t>
            </a:r>
            <a:r>
              <a:rPr lang="en-US" sz="2200" b="1" dirty="0"/>
              <a:t>Bubble sort</a:t>
            </a:r>
            <a:r>
              <a:rPr lang="en-US" sz="2200" dirty="0"/>
              <a:t>, each element is compared with its adjacent element. If the first element is bigger than the second one, then the positions of the elements  are interchanged. Otherwise it is not changed.</a:t>
            </a:r>
          </a:p>
          <a:p>
            <a:pPr algn="just"/>
            <a:r>
              <a:rPr lang="en-US" sz="2200" dirty="0"/>
              <a:t>	Then the next element is compared with its adjacent element and the same process is repeated for all the elements in the array until we get a sorted array.</a:t>
            </a:r>
          </a:p>
        </p:txBody>
      </p:sp>
      <p:pic>
        <p:nvPicPr>
          <p:cNvPr id="17409" name="Picture 1"/>
          <p:cNvPicPr>
            <a:picLocks noChangeAspect="1" noChangeArrowheads="1"/>
          </p:cNvPicPr>
          <p:nvPr/>
        </p:nvPicPr>
        <p:blipFill>
          <a:blip r:embed="rId2"/>
          <a:srcRect/>
          <a:stretch>
            <a:fillRect/>
          </a:stretch>
        </p:blipFill>
        <p:spPr bwMode="auto">
          <a:xfrm>
            <a:off x="794469" y="2797753"/>
            <a:ext cx="7703146" cy="392949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67532" y="56272"/>
            <a:ext cx="3886200" cy="1981200"/>
          </a:xfrm>
        </p:spPr>
        <p:style>
          <a:lnRef idx="1">
            <a:schemeClr val="dk1"/>
          </a:lnRef>
          <a:fillRef idx="2">
            <a:schemeClr val="dk1"/>
          </a:fillRef>
          <a:effectRef idx="1">
            <a:schemeClr val="dk1"/>
          </a:effectRef>
          <a:fontRef idx="minor">
            <a:schemeClr val="dk1"/>
          </a:fontRef>
        </p:style>
        <p:txBody>
          <a:bodyPr>
            <a:noAutofit/>
          </a:bodyPr>
          <a:lstStyle/>
          <a:p>
            <a:pPr algn="l"/>
            <a:r>
              <a:rPr lang="en-US" sz="2400" dirty="0"/>
              <a:t>Write a C Program to read n arrays elements and sort the elements of the array using Bubble sort technique</a:t>
            </a:r>
          </a:p>
        </p:txBody>
      </p:sp>
      <p:pic>
        <p:nvPicPr>
          <p:cNvPr id="10242" name="Picture 2"/>
          <p:cNvPicPr>
            <a:picLocks noChangeAspect="1" noChangeArrowheads="1"/>
          </p:cNvPicPr>
          <p:nvPr/>
        </p:nvPicPr>
        <p:blipFill>
          <a:blip r:embed="rId2"/>
          <a:srcRect/>
          <a:stretch>
            <a:fillRect/>
          </a:stretch>
        </p:blipFill>
        <p:spPr bwMode="auto">
          <a:xfrm>
            <a:off x="100374" y="76200"/>
            <a:ext cx="4910514" cy="665443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243" name="Picture 3"/>
          <p:cNvPicPr>
            <a:picLocks noChangeAspect="1" noChangeArrowheads="1"/>
          </p:cNvPicPr>
          <p:nvPr/>
        </p:nvPicPr>
        <p:blipFill>
          <a:blip r:embed="rId3"/>
          <a:srcRect/>
          <a:stretch>
            <a:fillRect/>
          </a:stretch>
        </p:blipFill>
        <p:spPr bwMode="auto">
          <a:xfrm>
            <a:off x="5092446" y="3886200"/>
            <a:ext cx="3975354" cy="28194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352800" y="495300"/>
            <a:ext cx="3429000" cy="523220"/>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pPr marL="457200" indent="-457200"/>
            <a:r>
              <a:rPr lang="en-US" sz="2800" dirty="0"/>
              <a:t>Function definition</a:t>
            </a:r>
          </a:p>
        </p:txBody>
      </p:sp>
      <p:sp>
        <p:nvSpPr>
          <p:cNvPr id="4" name="TextBox 3"/>
          <p:cNvSpPr txBox="1"/>
          <p:nvPr/>
        </p:nvSpPr>
        <p:spPr>
          <a:xfrm>
            <a:off x="76200" y="3048000"/>
            <a:ext cx="8229600" cy="3108543"/>
          </a:xfrm>
          <a:prstGeom prst="rect">
            <a:avLst/>
          </a:prstGeom>
          <a:noFill/>
        </p:spPr>
        <p:txBody>
          <a:bodyPr wrap="square" rtlCol="0">
            <a:spAutoFit/>
          </a:bodyPr>
          <a:lstStyle/>
          <a:p>
            <a:r>
              <a:rPr lang="en-US" sz="2800" b="1" dirty="0">
                <a:solidFill>
                  <a:srgbClr val="C00000"/>
                </a:solidFill>
              </a:rPr>
              <a:t>Syntax:</a:t>
            </a:r>
          </a:p>
          <a:p>
            <a:r>
              <a:rPr lang="en-US" sz="2800" dirty="0"/>
              <a:t>return_type  function_name (formal parameter list)</a:t>
            </a:r>
          </a:p>
          <a:p>
            <a:r>
              <a:rPr lang="en-US" sz="2800" dirty="0"/>
              <a:t>{</a:t>
            </a:r>
          </a:p>
          <a:p>
            <a:r>
              <a:rPr lang="en-US" sz="2800" dirty="0"/>
              <a:t>   local declarations</a:t>
            </a:r>
          </a:p>
          <a:p>
            <a:r>
              <a:rPr lang="en-US" sz="2800" dirty="0"/>
              <a:t>   statement or set of  statements</a:t>
            </a:r>
          </a:p>
          <a:p>
            <a:r>
              <a:rPr lang="en-US" sz="2800" dirty="0"/>
              <a:t>   return statement(if non void)</a:t>
            </a:r>
          </a:p>
          <a:p>
            <a:r>
              <a:rPr lang="en-US" sz="2800" dirty="0"/>
              <a:t>}</a:t>
            </a:r>
          </a:p>
        </p:txBody>
      </p:sp>
      <p:sp>
        <p:nvSpPr>
          <p:cNvPr id="6" name="TextBox 5"/>
          <p:cNvSpPr txBox="1"/>
          <p:nvPr/>
        </p:nvSpPr>
        <p:spPr>
          <a:xfrm>
            <a:off x="98476" y="1219201"/>
            <a:ext cx="8915400" cy="1477328"/>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just">
              <a:buFont typeface="Wingdings" pitchFamily="2" charset="2"/>
              <a:buChar char="v"/>
            </a:pPr>
            <a:r>
              <a:rPr lang="en-US" dirty="0"/>
              <a:t> Function definition contains the actual implementation code/logic for a function to achieve a specific task.</a:t>
            </a:r>
          </a:p>
          <a:p>
            <a:pPr algn="just">
              <a:buFont typeface="Wingdings" pitchFamily="2" charset="2"/>
              <a:buChar char="v"/>
            </a:pPr>
            <a:r>
              <a:rPr lang="en-US" dirty="0"/>
              <a:t> Parameters present in the function definition are known as formal parameters. These parameters will receive a copy of values from actual parameter present in the function calls.</a:t>
            </a:r>
          </a:p>
          <a:p>
            <a:pPr algn="just">
              <a:buFont typeface="Wingdings" pitchFamily="2" charset="2"/>
              <a:buChar char="v"/>
            </a:pPr>
            <a:r>
              <a:rPr lang="en-US" dirty="0"/>
              <a:t> Sometimes, function definition may not have parameters.</a:t>
            </a:r>
          </a:p>
        </p:txBody>
      </p:sp>
      <p:sp>
        <p:nvSpPr>
          <p:cNvPr id="16" name="Rectangle 15"/>
          <p:cNvSpPr/>
          <p:nvPr/>
        </p:nvSpPr>
        <p:spPr>
          <a:xfrm>
            <a:off x="76200" y="3124200"/>
            <a:ext cx="8077200" cy="2895600"/>
          </a:xfrm>
          <a:prstGeom prst="rect">
            <a:avLst/>
          </a:prstGeom>
          <a:noFill/>
          <a:ln>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8"/>
          <p:cNvPicPr>
            <a:picLocks noChangeAspect="1" noChangeArrowheads="1"/>
          </p:cNvPicPr>
          <p:nvPr/>
        </p:nvPicPr>
        <p:blipFill>
          <a:blip r:embed="rId2"/>
          <a:srcRect/>
          <a:stretch>
            <a:fillRect/>
          </a:stretch>
        </p:blipFill>
        <p:spPr bwMode="auto">
          <a:xfrm>
            <a:off x="2286000" y="228600"/>
            <a:ext cx="1009650" cy="981075"/>
          </a:xfrm>
          <a:prstGeom prst="rect">
            <a:avLst/>
          </a:prstGeom>
          <a:noFill/>
          <a:ln w="9525">
            <a:noFill/>
            <a:miter lim="800000"/>
            <a:headEnd/>
            <a:tailEnd/>
          </a:ln>
          <a:effectLst/>
        </p:spPr>
      </p:pic>
      <p:sp>
        <p:nvSpPr>
          <p:cNvPr id="13" name="Rectangle 12"/>
          <p:cNvSpPr/>
          <p:nvPr/>
        </p:nvSpPr>
        <p:spPr>
          <a:xfrm>
            <a:off x="6019800" y="4104144"/>
            <a:ext cx="3048000" cy="2677656"/>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US" sz="2400" b="1" dirty="0">
                <a:solidFill>
                  <a:srgbClr val="C00000"/>
                </a:solidFill>
              </a:rPr>
              <a:t>Example:</a:t>
            </a:r>
          </a:p>
          <a:p>
            <a:r>
              <a:rPr lang="en-US" sz="2400" dirty="0"/>
              <a:t>int square(int n)</a:t>
            </a:r>
          </a:p>
          <a:p>
            <a:r>
              <a:rPr lang="en-US" sz="2400" dirty="0"/>
              <a:t>{</a:t>
            </a:r>
          </a:p>
          <a:p>
            <a:r>
              <a:rPr lang="en-US" sz="2400" dirty="0"/>
              <a:t>   int res;</a:t>
            </a:r>
          </a:p>
          <a:p>
            <a:r>
              <a:rPr lang="en-US" sz="2400" dirty="0"/>
              <a:t>   res=n*n;</a:t>
            </a:r>
          </a:p>
          <a:p>
            <a:r>
              <a:rPr lang="en-US" sz="2400" dirty="0"/>
              <a:t>   return res;</a:t>
            </a:r>
          </a:p>
          <a:p>
            <a:r>
              <a:rPr lang="en-US" sz="2400" dirty="0"/>
              <a:t>}</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F11D4B4-45E8-09E7-9ACE-B273DA0267D4}"/>
              </a:ext>
            </a:extLst>
          </p:cNvPr>
          <p:cNvSpPr>
            <a:spLocks noGrp="1"/>
          </p:cNvSpPr>
          <p:nvPr>
            <p:ph type="title"/>
          </p:nvPr>
        </p:nvSpPr>
        <p:spPr>
          <a:xfrm>
            <a:off x="0" y="-19810"/>
            <a:ext cx="9144000" cy="609600"/>
          </a:xfrm>
        </p:spPr>
        <p:style>
          <a:lnRef idx="1">
            <a:schemeClr val="dk1"/>
          </a:lnRef>
          <a:fillRef idx="2">
            <a:schemeClr val="dk1"/>
          </a:fillRef>
          <a:effectRef idx="1">
            <a:schemeClr val="dk1"/>
          </a:effectRef>
          <a:fontRef idx="minor">
            <a:schemeClr val="dk1"/>
          </a:fontRef>
        </p:style>
        <p:txBody>
          <a:bodyPr>
            <a:normAutofit fontScale="90000"/>
          </a:bodyPr>
          <a:lstStyle/>
          <a:p>
            <a:r>
              <a:rPr lang="en-US" sz="3600" b="1" dirty="0">
                <a:solidFill>
                  <a:srgbClr val="C00000"/>
                </a:solidFill>
              </a:rPr>
              <a:t>3. Copying Array Elements</a:t>
            </a:r>
          </a:p>
        </p:txBody>
      </p:sp>
      <p:sp>
        <p:nvSpPr>
          <p:cNvPr id="6" name="TextBox 5">
            <a:extLst>
              <a:ext uri="{FF2B5EF4-FFF2-40B4-BE49-F238E27FC236}">
                <a16:creationId xmlns:a16="http://schemas.microsoft.com/office/drawing/2014/main" id="{55EDAF9C-809B-DE22-1808-DA1959760FCD}"/>
              </a:ext>
            </a:extLst>
          </p:cNvPr>
          <p:cNvSpPr txBox="1"/>
          <p:nvPr/>
        </p:nvSpPr>
        <p:spPr>
          <a:xfrm>
            <a:off x="228600" y="891269"/>
            <a:ext cx="8686800" cy="707886"/>
          </a:xfrm>
          <a:prstGeom prst="rect">
            <a:avLst/>
          </a:prstGeom>
          <a:noFill/>
        </p:spPr>
        <p:txBody>
          <a:bodyPr wrap="square">
            <a:spAutoFit/>
          </a:bodyPr>
          <a:lstStyle/>
          <a:p>
            <a:pPr marL="285750" indent="-285750" algn="just">
              <a:buFont typeface="Arial" panose="020B0604020202020204" pitchFamily="34" charset="0"/>
              <a:buChar char="•"/>
            </a:pPr>
            <a:r>
              <a:rPr lang="en-US" sz="2000" b="0" i="0" dirty="0">
                <a:solidFill>
                  <a:srgbClr val="404040"/>
                </a:solidFill>
                <a:effectLst/>
                <a:latin typeface="Inter"/>
              </a:rPr>
              <a:t>Copying array elements to another array will yield an array of the same length and elements as the original one</a:t>
            </a:r>
            <a:endParaRPr lang="en-IN" sz="2000" dirty="0"/>
          </a:p>
        </p:txBody>
      </p:sp>
      <p:pic>
        <p:nvPicPr>
          <p:cNvPr id="8" name="Picture 7">
            <a:extLst>
              <a:ext uri="{FF2B5EF4-FFF2-40B4-BE49-F238E27FC236}">
                <a16:creationId xmlns:a16="http://schemas.microsoft.com/office/drawing/2014/main" id="{6941891D-5C37-05B8-492F-A98F2377C25F}"/>
              </a:ext>
            </a:extLst>
          </p:cNvPr>
          <p:cNvPicPr>
            <a:picLocks noChangeAspect="1"/>
          </p:cNvPicPr>
          <p:nvPr/>
        </p:nvPicPr>
        <p:blipFill>
          <a:blip r:embed="rId2"/>
          <a:stretch>
            <a:fillRect/>
          </a:stretch>
        </p:blipFill>
        <p:spPr>
          <a:xfrm>
            <a:off x="1360440" y="1900634"/>
            <a:ext cx="6804975" cy="4230469"/>
          </a:xfrm>
          <a:prstGeom prst="rect">
            <a:avLst/>
          </a:prstGeom>
        </p:spPr>
      </p:pic>
    </p:spTree>
    <p:extLst>
      <p:ext uri="{BB962C8B-B14F-4D97-AF65-F5344CB8AC3E}">
        <p14:creationId xmlns:p14="http://schemas.microsoft.com/office/powerpoint/2010/main" val="277816470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E161F1F-0DFF-3C52-6A8C-F9135AE64547}"/>
              </a:ext>
            </a:extLst>
          </p:cNvPr>
          <p:cNvPicPr>
            <a:picLocks noChangeAspect="1"/>
          </p:cNvPicPr>
          <p:nvPr/>
        </p:nvPicPr>
        <p:blipFill>
          <a:blip r:embed="rId2"/>
          <a:stretch>
            <a:fillRect/>
          </a:stretch>
        </p:blipFill>
        <p:spPr>
          <a:xfrm>
            <a:off x="9418" y="228600"/>
            <a:ext cx="6655353" cy="4445619"/>
          </a:xfrm>
          <a:prstGeom prst="rect">
            <a:avLst/>
          </a:prstGeom>
        </p:spPr>
      </p:pic>
      <p:pic>
        <p:nvPicPr>
          <p:cNvPr id="9" name="Picture 8">
            <a:extLst>
              <a:ext uri="{FF2B5EF4-FFF2-40B4-BE49-F238E27FC236}">
                <a16:creationId xmlns:a16="http://schemas.microsoft.com/office/drawing/2014/main" id="{820A6417-3A14-1DE9-2209-179E7560C646}"/>
              </a:ext>
            </a:extLst>
          </p:cNvPr>
          <p:cNvPicPr>
            <a:picLocks noChangeAspect="1"/>
          </p:cNvPicPr>
          <p:nvPr/>
        </p:nvPicPr>
        <p:blipFill>
          <a:blip r:embed="rId3"/>
          <a:stretch>
            <a:fillRect/>
          </a:stretch>
        </p:blipFill>
        <p:spPr>
          <a:xfrm>
            <a:off x="5181600" y="2041913"/>
            <a:ext cx="3962400" cy="4816087"/>
          </a:xfrm>
          <a:prstGeom prst="rect">
            <a:avLst/>
          </a:prstGeom>
        </p:spPr>
      </p:pic>
    </p:spTree>
    <p:extLst>
      <p:ext uri="{BB962C8B-B14F-4D97-AF65-F5344CB8AC3E}">
        <p14:creationId xmlns:p14="http://schemas.microsoft.com/office/powerpoint/2010/main" val="54639481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p:cNvPicPr>
            <a:picLocks noChangeAspect="1" noChangeArrowheads="1"/>
          </p:cNvPicPr>
          <p:nvPr/>
        </p:nvPicPr>
        <p:blipFill>
          <a:blip r:embed="rId2"/>
          <a:srcRect/>
          <a:stretch>
            <a:fillRect/>
          </a:stretch>
        </p:blipFill>
        <p:spPr bwMode="auto">
          <a:xfrm>
            <a:off x="104320" y="2438400"/>
            <a:ext cx="8935362" cy="79482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52400" y="144959"/>
            <a:ext cx="4419600" cy="769441"/>
          </a:xfrm>
          <a:prstGeom prst="rect">
            <a:avLst/>
          </a:prstGeom>
          <a:noFill/>
        </p:spPr>
        <p:txBody>
          <a:bodyPr wrap="square" rtlCol="0">
            <a:spAutoFit/>
          </a:bodyPr>
          <a:lstStyle/>
          <a:p>
            <a:pPr algn="ctr"/>
            <a:r>
              <a:rPr lang="en-US" sz="4400" b="1" u="sng" dirty="0">
                <a:solidFill>
                  <a:srgbClr val="C00000"/>
                </a:solidFill>
                <a:effectLst>
                  <a:outerShdw blurRad="38100" dist="38100" dir="2700000" algn="tl">
                    <a:srgbClr val="000000">
                      <a:alpha val="43137"/>
                    </a:srgbClr>
                  </a:outerShdw>
                </a:effectLst>
              </a:rPr>
              <a:t>Why 2D arrays???</a:t>
            </a:r>
          </a:p>
        </p:txBody>
      </p:sp>
      <p:sp>
        <p:nvSpPr>
          <p:cNvPr id="3" name="Content Placeholder 2"/>
          <p:cNvSpPr txBox="1">
            <a:spLocks/>
          </p:cNvSpPr>
          <p:nvPr/>
        </p:nvSpPr>
        <p:spPr>
          <a:xfrm>
            <a:off x="14068" y="990600"/>
            <a:ext cx="4696264" cy="5867400"/>
          </a:xfrm>
          <a:prstGeom prst="rect">
            <a:avLst/>
          </a:prstGeom>
        </p:spPr>
        <p:style>
          <a:lnRef idx="1">
            <a:schemeClr val="dk1"/>
          </a:lnRef>
          <a:fillRef idx="2">
            <a:schemeClr val="dk1"/>
          </a:fillRef>
          <a:effectRef idx="1">
            <a:schemeClr val="dk1"/>
          </a:effectRef>
          <a:fontRef idx="minor">
            <a:schemeClr val="dk1"/>
          </a:fontRef>
        </p:style>
        <p:txBody>
          <a:bodyPr>
            <a:normAutofit fontScale="92500" lnSpcReduction="10000"/>
          </a:bodyPr>
          <a:lstStyle/>
          <a:p>
            <a:pPr marL="342900" marR="0" lvl="0" indent="-342900" algn="just" defTabSz="914400" rtl="0" eaLnBrk="1" fontAlgn="auto" latinLnBrk="0" hangingPunct="1">
              <a:lnSpc>
                <a:spcPct val="100000"/>
              </a:lnSpc>
              <a:spcBef>
                <a:spcPct val="20000"/>
              </a:spcBef>
              <a:spcAft>
                <a:spcPts val="0"/>
              </a:spcAft>
              <a:buClrTx/>
              <a:buSzTx/>
              <a:tabLst/>
              <a:defRPr/>
            </a:pPr>
            <a:r>
              <a:rPr kumimoji="0" lang="en-US" sz="2800" b="0" i="0" u="none" strike="noStrike" kern="1200" cap="none" spc="0" normalizeH="0" baseline="0" noProof="0" dirty="0">
                <a:ln>
                  <a:noFill/>
                </a:ln>
                <a:solidFill>
                  <a:schemeClr val="tx1"/>
                </a:solidFill>
                <a:effectLst/>
                <a:uLnTx/>
                <a:uFillTx/>
                <a:latin typeface="+mn-lt"/>
                <a:ea typeface="+mn-ea"/>
                <a:cs typeface="+mn-cs"/>
              </a:rPr>
              <a:t>One-dimensional array may be represented as a list.</a:t>
            </a:r>
          </a:p>
          <a:p>
            <a:pPr marL="742950" marR="0" lvl="1" indent="-285750" algn="just"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2400" b="0" i="0" u="none" strike="noStrike" kern="1200" cap="none" spc="0" normalizeH="0" baseline="0" noProof="0" dirty="0">
                <a:ln>
                  <a:noFill/>
                </a:ln>
                <a:solidFill>
                  <a:schemeClr val="tx1"/>
                </a:solidFill>
                <a:effectLst/>
                <a:uLnTx/>
                <a:uFillTx/>
                <a:latin typeface="+mn-lt"/>
                <a:ea typeface="+mn-ea"/>
                <a:cs typeface="+mn-cs"/>
              </a:rPr>
              <a:t>int  ccp_marks[60]; </a:t>
            </a:r>
            <a:r>
              <a:rPr kumimoji="0" lang="en-US" sz="2400" b="0" i="0" u="none" strike="noStrike" kern="1200" cap="none" spc="0" normalizeH="0" baseline="0" noProof="0" dirty="0">
                <a:ln>
                  <a:noFill/>
                </a:ln>
                <a:solidFill>
                  <a:schemeClr val="tx1"/>
                </a:solidFill>
                <a:effectLst/>
                <a:uLnTx/>
                <a:uFillTx/>
                <a:latin typeface="+mn-lt"/>
                <a:ea typeface="+mn-ea"/>
                <a:cs typeface="+mn-cs"/>
                <a:sym typeface="Wingdings" pitchFamily="2" charset="2"/>
              </a:rPr>
              <a:t> to store marks</a:t>
            </a:r>
            <a:r>
              <a:rPr kumimoji="0" lang="en-US" sz="2400" b="0" i="0" u="none" strike="noStrike" kern="1200" cap="none" spc="0" normalizeH="0" noProof="0" dirty="0">
                <a:ln>
                  <a:noFill/>
                </a:ln>
                <a:solidFill>
                  <a:schemeClr val="tx1"/>
                </a:solidFill>
                <a:effectLst/>
                <a:uLnTx/>
                <a:uFillTx/>
                <a:latin typeface="+mn-lt"/>
                <a:ea typeface="+mn-ea"/>
                <a:cs typeface="+mn-cs"/>
                <a:sym typeface="Wingdings" pitchFamily="2" charset="2"/>
              </a:rPr>
              <a:t> of 60 students in C programming subject.</a:t>
            </a:r>
          </a:p>
          <a:p>
            <a:pPr marL="742950" marR="0" lvl="1" indent="-285750" algn="just" defTabSz="914400" rtl="0" eaLnBrk="1" fontAlgn="auto" latinLnBrk="0" hangingPunct="1">
              <a:lnSpc>
                <a:spcPct val="100000"/>
              </a:lnSpc>
              <a:spcBef>
                <a:spcPct val="20000"/>
              </a:spcBef>
              <a:spcAft>
                <a:spcPts val="0"/>
              </a:spcAft>
              <a:buClrTx/>
              <a:buSzTx/>
              <a:tabLst/>
              <a:defRPr/>
            </a:pPr>
            <a:endParaRPr lang="en-US" sz="2400" dirty="0">
              <a:sym typeface="Wingdings" pitchFamily="2" charset="2"/>
            </a:endParaRPr>
          </a:p>
          <a:p>
            <a:pPr marL="0" marR="0" lvl="1" algn="just" defTabSz="914400" rtl="0" eaLnBrk="1" fontAlgn="auto" latinLnBrk="0" hangingPunct="1">
              <a:lnSpc>
                <a:spcPct val="100000"/>
              </a:lnSpc>
              <a:spcAft>
                <a:spcPts val="0"/>
              </a:spcAft>
              <a:buClrTx/>
              <a:buSzTx/>
              <a:tabLst/>
              <a:defRPr/>
            </a:pPr>
            <a:r>
              <a:rPr kumimoji="0" lang="en-US" sz="2600" b="1" i="0" u="none" strike="noStrike" kern="1200" cap="none" spc="0" normalizeH="0" baseline="0" noProof="0" dirty="0">
                <a:ln>
                  <a:noFill/>
                </a:ln>
                <a:solidFill>
                  <a:srgbClr val="002060"/>
                </a:solidFill>
                <a:effectLst/>
                <a:uLnTx/>
                <a:uFillTx/>
                <a:latin typeface="+mn-lt"/>
                <a:ea typeface="+mn-ea"/>
                <a:cs typeface="+mn-cs"/>
                <a:sym typeface="Wingdings" pitchFamily="2" charset="2"/>
              </a:rPr>
              <a:t>How</a:t>
            </a:r>
            <a:r>
              <a:rPr kumimoji="0" lang="en-US" sz="2600" b="1" i="0" u="none" strike="noStrike" kern="1200" cap="none" spc="0" normalizeH="0" noProof="0" dirty="0">
                <a:ln>
                  <a:noFill/>
                </a:ln>
                <a:solidFill>
                  <a:srgbClr val="002060"/>
                </a:solidFill>
                <a:effectLst/>
                <a:uLnTx/>
                <a:uFillTx/>
                <a:latin typeface="+mn-lt"/>
                <a:ea typeface="+mn-ea"/>
                <a:cs typeface="+mn-cs"/>
                <a:sym typeface="Wingdings" pitchFamily="2" charset="2"/>
              </a:rPr>
              <a:t> about storing marks of 60  students in 6 different subjects??</a:t>
            </a:r>
            <a:r>
              <a:rPr kumimoji="0" lang="en-US" sz="2600" b="1" i="0" u="none" strike="noStrike" kern="1200" cap="none" spc="0" normalizeH="0" baseline="0" noProof="0" dirty="0">
                <a:ln>
                  <a:noFill/>
                </a:ln>
                <a:solidFill>
                  <a:srgbClr val="002060"/>
                </a:solidFill>
                <a:effectLst/>
                <a:uLnTx/>
                <a:uFillTx/>
                <a:latin typeface="+mn-lt"/>
                <a:ea typeface="+mn-ea"/>
                <a:cs typeface="+mn-cs"/>
              </a:rPr>
              <a:t> </a:t>
            </a:r>
          </a:p>
          <a:p>
            <a:pPr marL="0" marR="0" lvl="1" algn="just" defTabSz="914400" rtl="0" eaLnBrk="1" fontAlgn="auto" latinLnBrk="0" hangingPunct="1">
              <a:lnSpc>
                <a:spcPct val="100000"/>
              </a:lnSpc>
              <a:spcBef>
                <a:spcPts val="600"/>
              </a:spcBef>
              <a:spcAft>
                <a:spcPts val="0"/>
              </a:spcAft>
              <a:buClrTx/>
              <a:buSzTx/>
              <a:tabLst/>
              <a:defRPr/>
            </a:pPr>
            <a:r>
              <a:rPr lang="en-US" sz="2600" dirty="0"/>
              <a:t>int </a:t>
            </a:r>
            <a:r>
              <a:rPr lang="en-US" sz="2600" b="1" dirty="0"/>
              <a:t>ccp_marks</a:t>
            </a:r>
            <a:r>
              <a:rPr lang="en-US" sz="2600" dirty="0"/>
              <a:t>[60],</a:t>
            </a:r>
          </a:p>
          <a:p>
            <a:pPr marL="0" marR="0" lvl="1" algn="just" defTabSz="914400" rtl="0" eaLnBrk="1" fontAlgn="auto" latinLnBrk="0" hangingPunct="1">
              <a:lnSpc>
                <a:spcPct val="100000"/>
              </a:lnSpc>
              <a:spcBef>
                <a:spcPts val="600"/>
              </a:spcBef>
              <a:spcAft>
                <a:spcPts val="0"/>
              </a:spcAft>
              <a:buClrTx/>
              <a:buSzTx/>
              <a:tabLst/>
              <a:defRPr/>
            </a:pPr>
            <a:r>
              <a:rPr lang="en-US" sz="2600" dirty="0"/>
              <a:t>int </a:t>
            </a:r>
            <a:r>
              <a:rPr lang="en-US" sz="2600" b="1" dirty="0"/>
              <a:t>chem_marks</a:t>
            </a:r>
            <a:r>
              <a:rPr lang="en-US" sz="2600" dirty="0"/>
              <a:t>[60] ,</a:t>
            </a:r>
          </a:p>
          <a:p>
            <a:pPr marL="0" marR="0" lvl="1" algn="just" defTabSz="914400" rtl="0" eaLnBrk="1" fontAlgn="auto" latinLnBrk="0" hangingPunct="1">
              <a:lnSpc>
                <a:spcPct val="100000"/>
              </a:lnSpc>
              <a:spcBef>
                <a:spcPts val="600"/>
              </a:spcBef>
              <a:spcAft>
                <a:spcPts val="0"/>
              </a:spcAft>
              <a:buClrTx/>
              <a:buSzTx/>
              <a:tabLst/>
              <a:defRPr/>
            </a:pPr>
            <a:r>
              <a:rPr kumimoji="0" lang="en-US" sz="2600" b="0" i="0" u="none" strike="noStrike" kern="1200" cap="none" spc="0" normalizeH="0" baseline="0" noProof="0" dirty="0">
                <a:ln>
                  <a:noFill/>
                </a:ln>
                <a:solidFill>
                  <a:schemeClr val="tx1"/>
                </a:solidFill>
                <a:effectLst/>
                <a:uLnTx/>
                <a:uFillTx/>
                <a:latin typeface="+mn-lt"/>
                <a:ea typeface="+mn-ea"/>
                <a:cs typeface="+mn-cs"/>
              </a:rPr>
              <a:t>int </a:t>
            </a:r>
            <a:r>
              <a:rPr kumimoji="0" lang="en-US" sz="2600" b="1" i="0" u="none" strike="noStrike" kern="1200" cap="none" spc="0" normalizeH="0" baseline="0" noProof="0" dirty="0">
                <a:ln>
                  <a:noFill/>
                </a:ln>
                <a:solidFill>
                  <a:schemeClr val="tx1"/>
                </a:solidFill>
                <a:effectLst/>
                <a:uLnTx/>
                <a:uFillTx/>
                <a:latin typeface="+mn-lt"/>
                <a:ea typeface="+mn-ea"/>
                <a:cs typeface="+mn-cs"/>
              </a:rPr>
              <a:t>ele_marks</a:t>
            </a:r>
            <a:r>
              <a:rPr kumimoji="0" lang="en-US" sz="2600" b="0" i="0" u="none" strike="noStrike" kern="1200" cap="none" spc="0" normalizeH="0" baseline="0" noProof="0" dirty="0">
                <a:ln>
                  <a:noFill/>
                </a:ln>
                <a:solidFill>
                  <a:schemeClr val="tx1"/>
                </a:solidFill>
                <a:effectLst/>
                <a:uLnTx/>
                <a:uFillTx/>
                <a:latin typeface="+mn-lt"/>
                <a:ea typeface="+mn-ea"/>
                <a:cs typeface="+mn-cs"/>
              </a:rPr>
              <a:t>[60] and so</a:t>
            </a:r>
            <a:r>
              <a:rPr kumimoji="0" lang="en-US" sz="2600" b="0" i="0" u="none" strike="noStrike" kern="1200" cap="none" spc="0" normalizeH="0" noProof="0" dirty="0">
                <a:ln>
                  <a:noFill/>
                </a:ln>
                <a:solidFill>
                  <a:schemeClr val="tx1"/>
                </a:solidFill>
                <a:effectLst/>
                <a:uLnTx/>
                <a:uFillTx/>
                <a:latin typeface="+mn-lt"/>
                <a:ea typeface="+mn-ea"/>
                <a:cs typeface="+mn-cs"/>
              </a:rPr>
              <a:t> on.</a:t>
            </a:r>
          </a:p>
          <a:p>
            <a:pPr marL="0" marR="0" lvl="1" algn="just" defTabSz="914400" rtl="0" eaLnBrk="1" fontAlgn="auto" latinLnBrk="0" hangingPunct="1">
              <a:lnSpc>
                <a:spcPct val="100000"/>
              </a:lnSpc>
              <a:spcAft>
                <a:spcPts val="0"/>
              </a:spcAft>
              <a:buClrTx/>
              <a:buSzTx/>
              <a:tabLst/>
              <a:defRPr/>
            </a:pPr>
            <a:endParaRPr lang="en-US" sz="2600" baseline="0" dirty="0"/>
          </a:p>
          <a:p>
            <a:pPr marL="0" marR="0" lvl="1" algn="just" defTabSz="914400" rtl="0" eaLnBrk="1" fontAlgn="auto" latinLnBrk="0" hangingPunct="1">
              <a:lnSpc>
                <a:spcPct val="100000"/>
              </a:lnSpc>
              <a:spcAft>
                <a:spcPts val="0"/>
              </a:spcAft>
              <a:buClrTx/>
              <a:buSzTx/>
              <a:tabLst/>
              <a:defRPr/>
            </a:pPr>
            <a:r>
              <a:rPr kumimoji="0" lang="en-US" sz="2600" b="1" i="0" u="none" strike="noStrike" kern="1200" cap="none" spc="0" normalizeH="0" noProof="0" dirty="0">
                <a:ln>
                  <a:noFill/>
                </a:ln>
                <a:solidFill>
                  <a:schemeClr val="tx1"/>
                </a:solidFill>
                <a:effectLst/>
                <a:uLnTx/>
                <a:uFillTx/>
                <a:latin typeface="+mn-lt"/>
                <a:ea typeface="+mn-ea"/>
                <a:cs typeface="+mn-cs"/>
              </a:rPr>
              <a:t>Instead use one 2D array.</a:t>
            </a:r>
          </a:p>
          <a:p>
            <a:pPr marL="0" marR="0" lvl="1" algn="just" defTabSz="914400" rtl="0" eaLnBrk="1" fontAlgn="auto" latinLnBrk="0" hangingPunct="1">
              <a:lnSpc>
                <a:spcPct val="100000"/>
              </a:lnSpc>
              <a:spcAft>
                <a:spcPts val="0"/>
              </a:spcAft>
              <a:buClrTx/>
              <a:buSzTx/>
              <a:tabLst/>
              <a:defRPr/>
            </a:pPr>
            <a:r>
              <a:rPr lang="en-US" sz="2600" b="1" baseline="0" dirty="0">
                <a:solidFill>
                  <a:srgbClr val="002060"/>
                </a:solidFill>
              </a:rPr>
              <a:t>int marks[60][6]; </a:t>
            </a:r>
          </a:p>
          <a:p>
            <a:pPr marL="0" marR="0" lvl="1" algn="just" defTabSz="914400" rtl="0" eaLnBrk="1" fontAlgn="auto" latinLnBrk="0" hangingPunct="1">
              <a:lnSpc>
                <a:spcPct val="100000"/>
              </a:lnSpc>
              <a:spcAft>
                <a:spcPts val="0"/>
              </a:spcAft>
              <a:buClrTx/>
              <a:buSzTx/>
              <a:tabLst/>
              <a:defRPr/>
            </a:pPr>
            <a:r>
              <a:rPr lang="en-US" sz="2600" dirty="0"/>
              <a:t>	or</a:t>
            </a:r>
            <a:endParaRPr lang="en-US" sz="2600" baseline="0" dirty="0"/>
          </a:p>
          <a:p>
            <a:pPr marL="0" marR="0" lvl="1" algn="just" defTabSz="914400" rtl="0" eaLnBrk="1" fontAlgn="auto" latinLnBrk="0" hangingPunct="1">
              <a:lnSpc>
                <a:spcPct val="100000"/>
              </a:lnSpc>
              <a:spcAft>
                <a:spcPts val="0"/>
              </a:spcAft>
              <a:buClrTx/>
              <a:buSzTx/>
              <a:tabLst/>
              <a:defRPr/>
            </a:pPr>
            <a:r>
              <a:rPr lang="en-US" sz="2600" b="1" dirty="0" err="1">
                <a:solidFill>
                  <a:srgbClr val="002060"/>
                </a:solidFill>
              </a:rPr>
              <a:t>i</a:t>
            </a:r>
            <a:r>
              <a:rPr kumimoji="0" lang="en-US" sz="2600" b="1" i="0" u="none" strike="noStrike" kern="1200" cap="none" spc="0" normalizeH="0" noProof="0" dirty="0" err="1">
                <a:ln>
                  <a:noFill/>
                </a:ln>
                <a:solidFill>
                  <a:srgbClr val="002060"/>
                </a:solidFill>
                <a:effectLst/>
                <a:uLnTx/>
                <a:uFillTx/>
                <a:latin typeface="+mn-lt"/>
                <a:ea typeface="+mn-ea"/>
                <a:cs typeface="+mn-cs"/>
              </a:rPr>
              <a:t>nt</a:t>
            </a:r>
            <a:r>
              <a:rPr kumimoji="0" lang="en-US" sz="2600" b="1" i="0" u="none" strike="noStrike" kern="1200" cap="none" spc="0" normalizeH="0" noProof="0" dirty="0">
                <a:ln>
                  <a:noFill/>
                </a:ln>
                <a:solidFill>
                  <a:srgbClr val="002060"/>
                </a:solidFill>
                <a:effectLst/>
                <a:uLnTx/>
                <a:uFillTx/>
                <a:latin typeface="+mn-lt"/>
                <a:ea typeface="+mn-ea"/>
                <a:cs typeface="+mn-cs"/>
              </a:rPr>
              <a:t> marks[6][60];</a:t>
            </a:r>
            <a:endParaRPr kumimoji="0" lang="en-US" sz="2400" b="0" i="0" u="none" strike="noStrike" kern="1200" cap="none" spc="0" normalizeH="0" baseline="0" noProof="0" dirty="0">
              <a:ln>
                <a:noFill/>
              </a:ln>
              <a:solidFill>
                <a:schemeClr val="tx1"/>
              </a:solidFill>
              <a:effectLst/>
              <a:uLnTx/>
              <a:uFillTx/>
              <a:latin typeface="+mn-lt"/>
              <a:ea typeface="+mn-ea"/>
              <a:cs typeface="+mn-cs"/>
            </a:endParaRPr>
          </a:p>
        </p:txBody>
      </p:sp>
      <p:sp>
        <p:nvSpPr>
          <p:cNvPr id="4" name="Rectangle 3"/>
          <p:cNvSpPr/>
          <p:nvPr/>
        </p:nvSpPr>
        <p:spPr>
          <a:xfrm>
            <a:off x="4772464" y="1"/>
            <a:ext cx="4371536" cy="6857999"/>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pPr marL="342900" lvl="0" indent="-342900" algn="just">
              <a:defRPr/>
            </a:pPr>
            <a:r>
              <a:rPr lang="en-US" sz="2400" dirty="0"/>
              <a:t>There are situations where we need to store a table of values.</a:t>
            </a:r>
          </a:p>
          <a:p>
            <a:pPr marL="342900" lvl="0" indent="-342900" algn="just">
              <a:defRPr/>
            </a:pPr>
            <a:r>
              <a:rPr lang="en-US" sz="2400" b="1" i="1" dirty="0"/>
              <a:t>For example, </a:t>
            </a:r>
          </a:p>
          <a:p>
            <a:pPr lvl="0" indent="-342900" algn="just">
              <a:buFont typeface="Arial" pitchFamily="34" charset="0"/>
              <a:buChar char="•"/>
              <a:defRPr/>
            </a:pPr>
            <a:r>
              <a:rPr lang="en-US" sz="2400" dirty="0"/>
              <a:t>Newspaper sales of 5 different newspapers in the twelve month period.</a:t>
            </a:r>
          </a:p>
          <a:p>
            <a:pPr lvl="0" indent="-342900" algn="just">
              <a:defRPr/>
            </a:pPr>
            <a:r>
              <a:rPr lang="en-US" sz="2400" b="1" dirty="0"/>
              <a:t>    int sales[5][12]</a:t>
            </a:r>
          </a:p>
          <a:p>
            <a:pPr marL="0" lvl="2" indent="-228600" algn="just">
              <a:buFont typeface="Arial" pitchFamily="34" charset="0"/>
              <a:buChar char="•"/>
              <a:defRPr/>
            </a:pPr>
            <a:r>
              <a:rPr lang="en-US" sz="2400" dirty="0"/>
              <a:t>Rainfall  statistics of last 10 years  </a:t>
            </a:r>
          </a:p>
          <a:p>
            <a:pPr marL="0" lvl="2" indent="-228600" algn="just">
              <a:defRPr/>
            </a:pPr>
            <a:r>
              <a:rPr lang="en-US" sz="2400" dirty="0"/>
              <a:t>    in each month.</a:t>
            </a:r>
          </a:p>
          <a:p>
            <a:pPr marL="0" lvl="2" indent="-228600" algn="just">
              <a:defRPr/>
            </a:pPr>
            <a:r>
              <a:rPr lang="en-US" sz="2400" dirty="0"/>
              <a:t>    </a:t>
            </a:r>
            <a:r>
              <a:rPr lang="en-US" sz="2400" b="1" dirty="0"/>
              <a:t>int rain_stats[10][12];</a:t>
            </a:r>
          </a:p>
          <a:p>
            <a:pPr marL="0" lvl="2" indent="-228600" algn="just">
              <a:buFont typeface="Arial" pitchFamily="34" charset="0"/>
              <a:buChar char="•"/>
              <a:defRPr/>
            </a:pPr>
            <a:r>
              <a:rPr lang="en-US" sz="2400" dirty="0"/>
              <a:t>Stock prices  of best 50 stock in last one decade.</a:t>
            </a:r>
          </a:p>
          <a:p>
            <a:pPr marL="0" lvl="2" indent="-228600" algn="just">
              <a:defRPr/>
            </a:pPr>
            <a:r>
              <a:rPr lang="en-US" sz="2400" dirty="0"/>
              <a:t>    </a:t>
            </a:r>
            <a:r>
              <a:rPr lang="en-US" sz="2400" b="1" dirty="0"/>
              <a:t>int stock_prices[50][10];</a:t>
            </a:r>
          </a:p>
          <a:p>
            <a:pPr marL="0" lvl="2" indent="-228600" algn="just">
              <a:buFont typeface="Arial" pitchFamily="34" charset="0"/>
              <a:buChar char="•"/>
              <a:defRPr/>
            </a:pPr>
            <a:r>
              <a:rPr lang="en-US" sz="2400" dirty="0"/>
              <a:t>Number of Admissions in each department in our college in last 5 years.</a:t>
            </a:r>
          </a:p>
          <a:p>
            <a:pPr marL="0" lvl="2" indent="-228600" algn="just">
              <a:defRPr/>
            </a:pPr>
            <a:r>
              <a:rPr lang="en-US" sz="2400" dirty="0"/>
              <a:t>    </a:t>
            </a:r>
            <a:r>
              <a:rPr lang="en-US" sz="2400" b="1" dirty="0"/>
              <a:t>int admissions[10][5];</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p:cNvPicPr>
            <a:picLocks noChangeAspect="1" noChangeArrowheads="1"/>
          </p:cNvPicPr>
          <p:nvPr/>
        </p:nvPicPr>
        <p:blipFill>
          <a:blip r:embed="rId2"/>
          <a:srcRect/>
          <a:stretch>
            <a:fillRect/>
          </a:stretch>
        </p:blipFill>
        <p:spPr bwMode="auto">
          <a:xfrm>
            <a:off x="96132" y="818224"/>
            <a:ext cx="5542668" cy="398237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 name="TextBox 2"/>
          <p:cNvSpPr txBox="1"/>
          <p:nvPr/>
        </p:nvSpPr>
        <p:spPr>
          <a:xfrm>
            <a:off x="0" y="86380"/>
            <a:ext cx="8991600" cy="523220"/>
          </a:xfrm>
          <a:prstGeom prst="rect">
            <a:avLst/>
          </a:prstGeom>
          <a:noFill/>
        </p:spPr>
        <p:txBody>
          <a:bodyPr wrap="square" rtlCol="0">
            <a:spAutoFit/>
          </a:bodyPr>
          <a:lstStyle/>
          <a:p>
            <a:r>
              <a:rPr lang="en-US" sz="2800" dirty="0"/>
              <a:t>Showing how a 2D is represented in the form of table/matrix</a:t>
            </a:r>
          </a:p>
        </p:txBody>
      </p:sp>
      <p:sp>
        <p:nvSpPr>
          <p:cNvPr id="5" name="Rectangle 4"/>
          <p:cNvSpPr/>
          <p:nvPr/>
        </p:nvSpPr>
        <p:spPr>
          <a:xfrm>
            <a:off x="5715000" y="2667000"/>
            <a:ext cx="3429000" cy="523220"/>
          </a:xfrm>
          <a:prstGeom prst="rect">
            <a:avLst/>
          </a:prstGeom>
        </p:spPr>
        <p:txBody>
          <a:bodyPr wrap="square">
            <a:spAutoFit/>
          </a:bodyPr>
          <a:lstStyle/>
          <a:p>
            <a:pPr algn="ctr"/>
            <a:r>
              <a:rPr lang="en-US" sz="2800" b="1" dirty="0"/>
              <a:t>int stock_prices[5][6];</a:t>
            </a:r>
            <a:endParaRPr lang="en-US" sz="2800" dirty="0"/>
          </a:p>
        </p:txBody>
      </p:sp>
      <p:pic>
        <p:nvPicPr>
          <p:cNvPr id="15363" name="Picture 3"/>
          <p:cNvPicPr>
            <a:picLocks noChangeAspect="1" noChangeArrowheads="1"/>
          </p:cNvPicPr>
          <p:nvPr/>
        </p:nvPicPr>
        <p:blipFill>
          <a:blip r:embed="rId3"/>
          <a:srcRect/>
          <a:stretch>
            <a:fillRect/>
          </a:stretch>
        </p:blipFill>
        <p:spPr bwMode="auto">
          <a:xfrm>
            <a:off x="685800" y="5143500"/>
            <a:ext cx="7515225" cy="11811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TextBox 6"/>
          <p:cNvSpPr txBox="1"/>
          <p:nvPr/>
        </p:nvSpPr>
        <p:spPr>
          <a:xfrm>
            <a:off x="5152216" y="6400800"/>
            <a:ext cx="3839384" cy="369332"/>
          </a:xfrm>
          <a:prstGeom prst="rect">
            <a:avLst/>
          </a:prstGeom>
          <a:noFill/>
        </p:spPr>
        <p:txBody>
          <a:bodyPr wrap="none" rtlCol="0">
            <a:spAutoFit/>
          </a:bodyPr>
          <a:lstStyle/>
          <a:p>
            <a:r>
              <a:rPr lang="en-US" dirty="0"/>
              <a:t>Memory representation of a 2D array </a:t>
            </a:r>
          </a:p>
        </p:txBody>
      </p:sp>
      <p:cxnSp>
        <p:nvCxnSpPr>
          <p:cNvPr id="9" name="Straight Arrow Connector 8"/>
          <p:cNvCxnSpPr/>
          <p:nvPr/>
        </p:nvCxnSpPr>
        <p:spPr>
          <a:xfrm rot="16200000" flipH="1">
            <a:off x="-609600" y="3505200"/>
            <a:ext cx="3733800" cy="22860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11" name="Straight Arrow Connector 10"/>
          <p:cNvCxnSpPr/>
          <p:nvPr/>
        </p:nvCxnSpPr>
        <p:spPr>
          <a:xfrm rot="16200000" flipH="1">
            <a:off x="76200" y="3505200"/>
            <a:ext cx="3810000" cy="30480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14" name="Straight Arrow Connector 13"/>
          <p:cNvCxnSpPr/>
          <p:nvPr/>
        </p:nvCxnSpPr>
        <p:spPr>
          <a:xfrm>
            <a:off x="5181600" y="4343400"/>
            <a:ext cx="2514600" cy="114300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0268" y="685800"/>
            <a:ext cx="8915400" cy="1692771"/>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gn="just"/>
            <a:r>
              <a:rPr lang="en-US" sz="2600" dirty="0"/>
              <a:t>A two dimensional array can be defined as </a:t>
            </a:r>
            <a:r>
              <a:rPr lang="en-US" sz="2600" b="1" dirty="0"/>
              <a:t>an array of arrays</a:t>
            </a:r>
            <a:r>
              <a:rPr lang="en-US" sz="2600" dirty="0"/>
              <a:t>. The 2D array is organized as matrices which can be represented as table of rows and columns.</a:t>
            </a:r>
          </a:p>
          <a:p>
            <a:pPr lvl="0" algn="just"/>
            <a:r>
              <a:rPr lang="en-US" sz="2600" dirty="0"/>
              <a:t>A 2-D array may be represented as a matrix.</a:t>
            </a:r>
          </a:p>
        </p:txBody>
      </p:sp>
      <p:sp>
        <p:nvSpPr>
          <p:cNvPr id="3" name="TextBox 2"/>
          <p:cNvSpPr txBox="1"/>
          <p:nvPr/>
        </p:nvSpPr>
        <p:spPr>
          <a:xfrm>
            <a:off x="1295400" y="87868"/>
            <a:ext cx="6324600" cy="584775"/>
          </a:xfrm>
          <a:prstGeom prst="rect">
            <a:avLst/>
          </a:prstGeom>
          <a:noFill/>
        </p:spPr>
        <p:txBody>
          <a:bodyPr wrap="square" rtlCol="0">
            <a:spAutoFit/>
          </a:bodyPr>
          <a:lstStyle/>
          <a:p>
            <a:pPr algn="ctr"/>
            <a:r>
              <a:rPr lang="en-US" sz="3200" b="1" u="sng" dirty="0">
                <a:solidFill>
                  <a:srgbClr val="C00000"/>
                </a:solidFill>
              </a:rPr>
              <a:t>What is Two Dimensional Array???</a:t>
            </a:r>
          </a:p>
        </p:txBody>
      </p:sp>
      <p:pic>
        <p:nvPicPr>
          <p:cNvPr id="1027" name="Picture 3"/>
          <p:cNvPicPr>
            <a:picLocks noChangeAspect="1" noChangeArrowheads="1"/>
          </p:cNvPicPr>
          <p:nvPr/>
        </p:nvPicPr>
        <p:blipFill>
          <a:blip r:embed="rId2"/>
          <a:srcRect/>
          <a:stretch>
            <a:fillRect/>
          </a:stretch>
        </p:blipFill>
        <p:spPr bwMode="auto">
          <a:xfrm>
            <a:off x="4648200" y="2895600"/>
            <a:ext cx="4343400" cy="3556516"/>
          </a:xfrm>
          <a:prstGeom prst="rect">
            <a:avLst/>
          </a:prstGeom>
          <a:ln>
            <a:noFill/>
          </a:ln>
          <a:effectLst>
            <a:outerShdw blurRad="292100" dist="139700" dir="2700000" algn="tl" rotWithShape="0">
              <a:srgbClr val="333333">
                <a:alpha val="65000"/>
              </a:srgbClr>
            </a:outerShdw>
          </a:effectLst>
        </p:spPr>
      </p:pic>
      <p:sp>
        <p:nvSpPr>
          <p:cNvPr id="5" name="Content Placeholder 2"/>
          <p:cNvSpPr txBox="1">
            <a:spLocks/>
          </p:cNvSpPr>
          <p:nvPr/>
        </p:nvSpPr>
        <p:spPr>
          <a:xfrm>
            <a:off x="42204" y="2562664"/>
            <a:ext cx="4495800" cy="4267200"/>
          </a:xfrm>
          <a:prstGeom prst="rect">
            <a:avLst/>
          </a:prstGeom>
        </p:spPr>
        <p:style>
          <a:lnRef idx="2">
            <a:schemeClr val="accent2"/>
          </a:lnRef>
          <a:fillRef idx="1">
            <a:schemeClr val="lt1"/>
          </a:fillRef>
          <a:effectRef idx="0">
            <a:schemeClr val="accent2"/>
          </a:effectRef>
          <a:fontRef idx="minor">
            <a:schemeClr val="dk1"/>
          </a:fontRef>
        </p:style>
        <p:txBody>
          <a:bodyPr>
            <a:noAutofit/>
          </a:bodyPr>
          <a:lstStyle/>
          <a:p>
            <a:pPr marL="342900" marR="0" lvl="0" indent="-342900" algn="just"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2600" b="0" i="0" u="none" strike="noStrike" kern="1200" cap="none" spc="0" normalizeH="0" baseline="0" noProof="0" dirty="0">
                <a:ln>
                  <a:noFill/>
                </a:ln>
                <a:solidFill>
                  <a:schemeClr val="tx1"/>
                </a:solidFill>
                <a:effectLst/>
                <a:uLnTx/>
                <a:uFillTx/>
                <a:latin typeface="+mn-lt"/>
                <a:ea typeface="+mn-ea"/>
                <a:cs typeface="+mn-cs"/>
              </a:rPr>
              <a:t>Each element of the matrix is accessible through a pair of subscripts </a:t>
            </a:r>
            <a:r>
              <a:rPr kumimoji="0" lang="en-US" sz="2600" b="0" i="0" u="none" strike="noStrike" kern="1200" cap="none" spc="0" normalizeH="0" baseline="0" noProof="0" dirty="0" err="1">
                <a:ln>
                  <a:noFill/>
                </a:ln>
                <a:solidFill>
                  <a:schemeClr val="tx1"/>
                </a:solidFill>
                <a:effectLst/>
                <a:uLnTx/>
                <a:uFillTx/>
                <a:latin typeface="+mn-lt"/>
                <a:ea typeface="+mn-ea"/>
                <a:cs typeface="+mn-cs"/>
              </a:rPr>
              <a:t>i</a:t>
            </a:r>
            <a:r>
              <a:rPr kumimoji="0" lang="en-US" sz="2600" b="0" i="0" u="none" strike="noStrike" kern="1200" cap="none" spc="0" normalizeH="0" baseline="0" noProof="0" dirty="0">
                <a:ln>
                  <a:noFill/>
                </a:ln>
                <a:solidFill>
                  <a:schemeClr val="tx1"/>
                </a:solidFill>
                <a:effectLst/>
                <a:uLnTx/>
                <a:uFillTx/>
                <a:latin typeface="+mn-lt"/>
                <a:ea typeface="+mn-ea"/>
                <a:cs typeface="+mn-cs"/>
              </a:rPr>
              <a:t> and j where </a:t>
            </a:r>
            <a:r>
              <a:rPr kumimoji="0" lang="en-US" sz="2600" b="0" i="0" u="none" strike="noStrike" kern="1200" cap="none" spc="0" normalizeH="0" baseline="0" noProof="0" dirty="0" err="1">
                <a:ln>
                  <a:noFill/>
                </a:ln>
                <a:solidFill>
                  <a:schemeClr val="tx1"/>
                </a:solidFill>
                <a:effectLst/>
                <a:uLnTx/>
                <a:uFillTx/>
                <a:latin typeface="+mn-lt"/>
                <a:ea typeface="+mn-ea"/>
                <a:cs typeface="+mn-cs"/>
              </a:rPr>
              <a:t>i</a:t>
            </a:r>
            <a:r>
              <a:rPr kumimoji="0" lang="en-US" sz="2600" b="0" i="0" u="none" strike="noStrike" kern="1200" cap="none" spc="0" normalizeH="0" baseline="0" noProof="0" dirty="0">
                <a:ln>
                  <a:noFill/>
                </a:ln>
                <a:solidFill>
                  <a:schemeClr val="tx1"/>
                </a:solidFill>
                <a:effectLst/>
                <a:uLnTx/>
                <a:uFillTx/>
                <a:latin typeface="+mn-lt"/>
                <a:ea typeface="+mn-ea"/>
                <a:cs typeface="+mn-cs"/>
              </a:rPr>
              <a:t> ranges from 0 to ROWSIZE – 1 and j ranges from 0 to COLSIZE – 1.</a:t>
            </a:r>
          </a:p>
          <a:p>
            <a:pPr marL="742950" marR="0" lvl="1" indent="-285750" algn="just"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2600" b="0" i="0" u="none" strike="noStrike" kern="1200" cap="none" spc="0" normalizeH="0" baseline="0" noProof="0" dirty="0">
                <a:ln>
                  <a:noFill/>
                </a:ln>
                <a:solidFill>
                  <a:schemeClr val="tx1"/>
                </a:solidFill>
                <a:effectLst/>
                <a:uLnTx/>
                <a:uFillTx/>
                <a:latin typeface="+mn-lt"/>
                <a:ea typeface="+mn-ea"/>
                <a:cs typeface="+mn-cs"/>
              </a:rPr>
              <a:t>Second element of first row is at subscript [0][1]</a:t>
            </a:r>
          </a:p>
          <a:p>
            <a:pPr marL="742950" marR="0" lvl="1" indent="-285750" algn="just"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2600" b="0" i="0" u="none" strike="noStrike" kern="1200" cap="none" spc="0" normalizeH="0" baseline="0" noProof="0" dirty="0">
                <a:ln>
                  <a:noFill/>
                </a:ln>
                <a:solidFill>
                  <a:schemeClr val="tx1"/>
                </a:solidFill>
                <a:effectLst/>
                <a:uLnTx/>
                <a:uFillTx/>
                <a:latin typeface="+mn-lt"/>
                <a:ea typeface="+mn-ea"/>
                <a:cs typeface="+mn-cs"/>
              </a:rPr>
              <a:t>Third element of third row is at subscript [2][2]</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52400" y="177225"/>
            <a:ext cx="5105400" cy="584775"/>
          </a:xfrm>
          <a:prstGeom prst="rect">
            <a:avLst/>
          </a:prstGeom>
          <a:noFill/>
        </p:spPr>
        <p:txBody>
          <a:bodyPr wrap="square" rtlCol="0">
            <a:spAutoFit/>
          </a:bodyPr>
          <a:lstStyle/>
          <a:p>
            <a:r>
              <a:rPr lang="en-US" sz="3200" b="1" u="sng" dirty="0">
                <a:solidFill>
                  <a:srgbClr val="002060"/>
                </a:solidFill>
              </a:rPr>
              <a:t>How to declare a 2D array?</a:t>
            </a:r>
          </a:p>
        </p:txBody>
      </p:sp>
      <p:sp>
        <p:nvSpPr>
          <p:cNvPr id="3" name="TextBox 2"/>
          <p:cNvSpPr txBox="1"/>
          <p:nvPr/>
        </p:nvSpPr>
        <p:spPr>
          <a:xfrm>
            <a:off x="152400" y="914400"/>
            <a:ext cx="6934200" cy="954107"/>
          </a:xfrm>
          <a:prstGeom prst="rect">
            <a:avLst/>
          </a:prstGeom>
          <a:noFill/>
        </p:spPr>
        <p:txBody>
          <a:bodyPr wrap="square" rtlCol="0">
            <a:spAutoFit/>
          </a:bodyPr>
          <a:lstStyle/>
          <a:p>
            <a:r>
              <a:rPr lang="en-US" sz="2400" b="1" u="sng" dirty="0"/>
              <a:t>Syntax:</a:t>
            </a:r>
          </a:p>
          <a:p>
            <a:r>
              <a:rPr lang="en-US" sz="3200" b="1" dirty="0">
                <a:solidFill>
                  <a:srgbClr val="C00000"/>
                </a:solidFill>
              </a:rPr>
              <a:t>data_type  array_name[size1][size2];</a:t>
            </a:r>
          </a:p>
        </p:txBody>
      </p:sp>
      <p:sp>
        <p:nvSpPr>
          <p:cNvPr id="4" name="TextBox 3"/>
          <p:cNvSpPr txBox="1"/>
          <p:nvPr/>
        </p:nvSpPr>
        <p:spPr>
          <a:xfrm>
            <a:off x="152400" y="2017693"/>
            <a:ext cx="6934200" cy="954107"/>
          </a:xfrm>
          <a:prstGeom prst="rect">
            <a:avLst/>
          </a:prstGeom>
          <a:noFill/>
        </p:spPr>
        <p:txBody>
          <a:bodyPr wrap="square" rtlCol="0">
            <a:spAutoFit/>
          </a:bodyPr>
          <a:lstStyle/>
          <a:p>
            <a:r>
              <a:rPr lang="en-US" sz="2400" b="1" u="sng" dirty="0"/>
              <a:t>Example:</a:t>
            </a:r>
          </a:p>
          <a:p>
            <a:r>
              <a:rPr lang="en-US" sz="3200" dirty="0">
                <a:solidFill>
                  <a:srgbClr val="C00000"/>
                </a:solidFill>
              </a:rPr>
              <a:t>int  a[4][5];</a:t>
            </a:r>
          </a:p>
        </p:txBody>
      </p:sp>
      <p:cxnSp>
        <p:nvCxnSpPr>
          <p:cNvPr id="6" name="Straight Arrow Connector 5"/>
          <p:cNvCxnSpPr>
            <a:endCxn id="8" idx="0"/>
          </p:cNvCxnSpPr>
          <p:nvPr/>
        </p:nvCxnSpPr>
        <p:spPr>
          <a:xfrm rot="5400000">
            <a:off x="800100" y="3009900"/>
            <a:ext cx="685800" cy="3048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rot="16200000" flipH="1">
            <a:off x="1485900" y="3086100"/>
            <a:ext cx="685800" cy="1524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228600" y="3505200"/>
            <a:ext cx="1524000" cy="369332"/>
          </a:xfrm>
          <a:prstGeom prst="rect">
            <a:avLst/>
          </a:prstGeom>
          <a:noFill/>
        </p:spPr>
        <p:txBody>
          <a:bodyPr wrap="square" rtlCol="0">
            <a:spAutoFit/>
          </a:bodyPr>
          <a:lstStyle/>
          <a:p>
            <a:r>
              <a:rPr lang="en-US" b="1" dirty="0"/>
              <a:t>No of rows</a:t>
            </a:r>
          </a:p>
        </p:txBody>
      </p:sp>
      <p:sp>
        <p:nvSpPr>
          <p:cNvPr id="10" name="TextBox 9"/>
          <p:cNvSpPr txBox="1"/>
          <p:nvPr/>
        </p:nvSpPr>
        <p:spPr>
          <a:xfrm>
            <a:off x="1447800" y="3505200"/>
            <a:ext cx="1676400" cy="369332"/>
          </a:xfrm>
          <a:prstGeom prst="rect">
            <a:avLst/>
          </a:prstGeom>
          <a:noFill/>
        </p:spPr>
        <p:txBody>
          <a:bodyPr wrap="square" rtlCol="0">
            <a:spAutoFit/>
          </a:bodyPr>
          <a:lstStyle/>
          <a:p>
            <a:r>
              <a:rPr lang="en-US" b="1" dirty="0"/>
              <a:t>No of  Columns</a:t>
            </a:r>
          </a:p>
        </p:txBody>
      </p:sp>
      <p:sp>
        <p:nvSpPr>
          <p:cNvPr id="11" name="TextBox 10"/>
          <p:cNvSpPr txBox="1"/>
          <p:nvPr/>
        </p:nvSpPr>
        <p:spPr>
          <a:xfrm>
            <a:off x="2209800" y="1981200"/>
            <a:ext cx="3810000" cy="1477328"/>
          </a:xfrm>
          <a:prstGeom prst="rect">
            <a:avLst/>
          </a:prstGeom>
          <a:noFill/>
        </p:spPr>
        <p:txBody>
          <a:bodyPr wrap="square" rtlCol="0">
            <a:spAutoFit/>
          </a:bodyPr>
          <a:lstStyle/>
          <a:p>
            <a:pPr algn="just"/>
            <a:r>
              <a:rPr lang="en-US" dirty="0"/>
              <a:t>With this declaration around 20 i.e. 4*5 memory locations of type integer are reserved. Altogether around 80 bytes of memory(considering integer size as 4bytes)</a:t>
            </a:r>
          </a:p>
        </p:txBody>
      </p:sp>
      <p:pic>
        <p:nvPicPr>
          <p:cNvPr id="17410" name="Picture 2"/>
          <p:cNvPicPr>
            <a:picLocks noChangeAspect="1" noChangeArrowheads="1"/>
          </p:cNvPicPr>
          <p:nvPr/>
        </p:nvPicPr>
        <p:blipFill>
          <a:blip r:embed="rId2"/>
          <a:srcRect/>
          <a:stretch>
            <a:fillRect/>
          </a:stretch>
        </p:blipFill>
        <p:spPr bwMode="auto">
          <a:xfrm>
            <a:off x="838200" y="4038600"/>
            <a:ext cx="7505700" cy="1362075"/>
          </a:xfrm>
          <a:prstGeom prst="rect">
            <a:avLst/>
          </a:prstGeom>
          <a:noFill/>
          <a:ln w="9525">
            <a:noFill/>
            <a:miter lim="800000"/>
            <a:headEnd/>
            <a:tailEnd/>
          </a:ln>
          <a:effectLst/>
        </p:spPr>
      </p:pic>
      <p:sp>
        <p:nvSpPr>
          <p:cNvPr id="12" name="Rectangle 11"/>
          <p:cNvSpPr/>
          <p:nvPr/>
        </p:nvSpPr>
        <p:spPr>
          <a:xfrm>
            <a:off x="4191000" y="762000"/>
            <a:ext cx="4953000" cy="369332"/>
          </a:xfrm>
          <a:prstGeom prst="rect">
            <a:avLst/>
          </a:prstGeom>
        </p:spPr>
        <p:txBody>
          <a:bodyPr wrap="square">
            <a:spAutoFit/>
          </a:bodyPr>
          <a:lstStyle/>
          <a:p>
            <a:r>
              <a:rPr lang="en-US" b="1" dirty="0">
                <a:solidFill>
                  <a:srgbClr val="002060"/>
                </a:solidFill>
              </a:rPr>
              <a:t>ROWSIZE and COLSIZE must be integer constants</a:t>
            </a:r>
          </a:p>
        </p:txBody>
      </p:sp>
      <p:cxnSp>
        <p:nvCxnSpPr>
          <p:cNvPr id="13" name="Straight Arrow Connector 12"/>
          <p:cNvCxnSpPr/>
          <p:nvPr/>
        </p:nvCxnSpPr>
        <p:spPr>
          <a:xfrm rot="5400000" flipH="1" flipV="1">
            <a:off x="4572000" y="1143000"/>
            <a:ext cx="381000" cy="2286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rot="5400000" flipH="1" flipV="1">
            <a:off x="5791200" y="1143000"/>
            <a:ext cx="381000" cy="2286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6128" y="76200"/>
            <a:ext cx="8991600" cy="533400"/>
          </a:xfrm>
        </p:spPr>
        <p:txBody>
          <a:bodyPr>
            <a:normAutofit fontScale="90000"/>
          </a:bodyPr>
          <a:lstStyle/>
          <a:p>
            <a:r>
              <a:rPr lang="en-US" b="1" dirty="0">
                <a:solidFill>
                  <a:srgbClr val="C00000"/>
                </a:solidFill>
              </a:rPr>
              <a:t>Initialization of 2-D arrays</a:t>
            </a:r>
          </a:p>
        </p:txBody>
      </p:sp>
      <p:sp>
        <p:nvSpPr>
          <p:cNvPr id="3" name="Content Placeholder 2"/>
          <p:cNvSpPr>
            <a:spLocks noGrp="1"/>
          </p:cNvSpPr>
          <p:nvPr>
            <p:ph idx="1"/>
          </p:nvPr>
        </p:nvSpPr>
        <p:spPr>
          <a:xfrm>
            <a:off x="70340" y="617808"/>
            <a:ext cx="8991600" cy="6172200"/>
          </a:xfrm>
        </p:spPr>
        <p:txBody>
          <a:bodyPr>
            <a:noAutofit/>
          </a:bodyPr>
          <a:lstStyle/>
          <a:p>
            <a:pPr algn="just"/>
            <a:r>
              <a:rPr lang="en-US" sz="2600" dirty="0"/>
              <a:t>Like one-dimensional arrays, two-dimensional arrays can also be initialized following their declaration.</a:t>
            </a:r>
          </a:p>
          <a:p>
            <a:pPr lvl="1" algn="just"/>
            <a:r>
              <a:rPr lang="en-US" sz="2400" b="1" dirty="0" err="1">
                <a:solidFill>
                  <a:srgbClr val="002060"/>
                </a:solidFill>
              </a:rPr>
              <a:t>int</a:t>
            </a:r>
            <a:r>
              <a:rPr lang="en-US" sz="2400" b="1" dirty="0">
                <a:solidFill>
                  <a:srgbClr val="002060"/>
                </a:solidFill>
              </a:rPr>
              <a:t> a[2][3] = {2, 3, 7, 6, 8, 12};</a:t>
            </a:r>
          </a:p>
          <a:p>
            <a:pPr lvl="1" algn="just"/>
            <a:r>
              <a:rPr lang="en-US" sz="2400" b="1" dirty="0" err="1">
                <a:solidFill>
                  <a:srgbClr val="002060"/>
                </a:solidFill>
              </a:rPr>
              <a:t>int</a:t>
            </a:r>
            <a:r>
              <a:rPr lang="en-US" sz="2400" b="1" dirty="0">
                <a:solidFill>
                  <a:srgbClr val="002060"/>
                </a:solidFill>
              </a:rPr>
              <a:t> a[2][3] = { {0, 0, 0}, {1, 1, 1} };</a:t>
            </a:r>
          </a:p>
          <a:p>
            <a:pPr algn="just"/>
            <a:r>
              <a:rPr lang="en-US" sz="2600" dirty="0"/>
              <a:t>If values are missing in initializer, they are automatically set to zero. </a:t>
            </a:r>
          </a:p>
          <a:p>
            <a:pPr algn="just"/>
            <a:r>
              <a:rPr lang="en-US" sz="2600" dirty="0"/>
              <a:t>When the array is completely initialized with all values, we need not specify the first dimension.</a:t>
            </a:r>
          </a:p>
          <a:p>
            <a:pPr lvl="1" algn="just"/>
            <a:r>
              <a:rPr lang="en-US" sz="2400" b="1" dirty="0" err="1">
                <a:solidFill>
                  <a:srgbClr val="002060"/>
                </a:solidFill>
              </a:rPr>
              <a:t>int</a:t>
            </a:r>
            <a:r>
              <a:rPr lang="en-US" sz="2400" b="1" dirty="0">
                <a:solidFill>
                  <a:srgbClr val="002060"/>
                </a:solidFill>
              </a:rPr>
              <a:t> a[ ][3] = { {0, 0, 0}, {1, 1, 1} };</a:t>
            </a:r>
          </a:p>
          <a:p>
            <a:pPr algn="just"/>
            <a:r>
              <a:rPr lang="en-US" sz="2600" dirty="0"/>
              <a:t>Following will initialize all the elements to zero.</a:t>
            </a:r>
          </a:p>
          <a:p>
            <a:pPr lvl="1" algn="just"/>
            <a:r>
              <a:rPr lang="en-US" sz="2400" b="1" dirty="0" err="1">
                <a:solidFill>
                  <a:srgbClr val="002060"/>
                </a:solidFill>
              </a:rPr>
              <a:t>int</a:t>
            </a:r>
            <a:r>
              <a:rPr lang="en-US" sz="2400" b="1" dirty="0">
                <a:solidFill>
                  <a:srgbClr val="002060"/>
                </a:solidFill>
              </a:rPr>
              <a:t> a[3][3] = {0, 0, 0, 0, 0, 0, 0, 0, 0}; </a:t>
            </a:r>
          </a:p>
          <a:p>
            <a:pPr algn="just"/>
            <a:r>
              <a:rPr lang="en-US" sz="2600" dirty="0"/>
              <a:t>If we want to initialize all the elements to zero, the following shortcut method can be used:</a:t>
            </a:r>
          </a:p>
          <a:p>
            <a:pPr lvl="1" algn="just"/>
            <a:r>
              <a:rPr lang="en-US" sz="2400" b="1" dirty="0" err="1">
                <a:solidFill>
                  <a:srgbClr val="002060"/>
                </a:solidFill>
              </a:rPr>
              <a:t>int</a:t>
            </a:r>
            <a:r>
              <a:rPr lang="en-US" sz="2400" b="1" dirty="0">
                <a:solidFill>
                  <a:srgbClr val="002060"/>
                </a:solidFill>
              </a:rPr>
              <a:t> a[3][3] = { {0}, {0}, {0} };</a:t>
            </a:r>
            <a:endParaRPr lang="en-US" b="1" dirty="0">
              <a:solidFill>
                <a:srgbClr val="002060"/>
              </a:solidFill>
            </a:endParaRPr>
          </a:p>
        </p:txBody>
      </p:sp>
    </p:spTree>
    <p:extLst>
      <p:ext uri="{BB962C8B-B14F-4D97-AF65-F5344CB8AC3E}">
        <p14:creationId xmlns:p14="http://schemas.microsoft.com/office/powerpoint/2010/main" val="128422393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177225"/>
            <a:ext cx="5105400" cy="584775"/>
          </a:xfrm>
          <a:prstGeom prst="rect">
            <a:avLst/>
          </a:prstGeom>
          <a:noFill/>
        </p:spPr>
        <p:txBody>
          <a:bodyPr wrap="square" rtlCol="0">
            <a:spAutoFit/>
          </a:bodyPr>
          <a:lstStyle/>
          <a:p>
            <a:r>
              <a:rPr lang="en-US" sz="3200" b="1" u="sng" dirty="0">
                <a:solidFill>
                  <a:srgbClr val="002060"/>
                </a:solidFill>
              </a:rPr>
              <a:t>How to initialize a 2D array?</a:t>
            </a:r>
          </a:p>
        </p:txBody>
      </p:sp>
      <p:sp>
        <p:nvSpPr>
          <p:cNvPr id="3" name="TextBox 2"/>
          <p:cNvSpPr txBox="1"/>
          <p:nvPr/>
        </p:nvSpPr>
        <p:spPr>
          <a:xfrm>
            <a:off x="0" y="914400"/>
            <a:ext cx="9144000" cy="892552"/>
          </a:xfrm>
          <a:prstGeom prst="rect">
            <a:avLst/>
          </a:prstGeom>
          <a:noFill/>
        </p:spPr>
        <p:txBody>
          <a:bodyPr wrap="square" rtlCol="0">
            <a:spAutoFit/>
          </a:bodyPr>
          <a:lstStyle/>
          <a:p>
            <a:r>
              <a:rPr lang="en-US" sz="2400" b="1" u="sng" dirty="0"/>
              <a:t>Syntax:</a:t>
            </a:r>
          </a:p>
          <a:p>
            <a:r>
              <a:rPr lang="en-US" sz="2800" b="1" dirty="0">
                <a:solidFill>
                  <a:srgbClr val="C00000"/>
                </a:solidFill>
              </a:rPr>
              <a:t>datatype  arrayname[size1][size2]={value1, value2….value n}</a:t>
            </a:r>
          </a:p>
        </p:txBody>
      </p:sp>
      <p:sp>
        <p:nvSpPr>
          <p:cNvPr id="4" name="TextBox 3"/>
          <p:cNvSpPr txBox="1"/>
          <p:nvPr/>
        </p:nvSpPr>
        <p:spPr>
          <a:xfrm>
            <a:off x="152400" y="2362200"/>
            <a:ext cx="4953000" cy="2985433"/>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2800" b="1" u="sng" dirty="0"/>
              <a:t>Compile time initialization</a:t>
            </a:r>
          </a:p>
          <a:p>
            <a:r>
              <a:rPr lang="en-US" sz="2800" dirty="0">
                <a:solidFill>
                  <a:srgbClr val="C00000"/>
                </a:solidFill>
              </a:rPr>
              <a:t>1. </a:t>
            </a:r>
            <a:r>
              <a:rPr lang="en-US" sz="2800" dirty="0">
                <a:solidFill>
                  <a:srgbClr val="002060"/>
                </a:solidFill>
              </a:rPr>
              <a:t>int  a[3][3]={1,2,3,4,5,6,7,8,9};</a:t>
            </a:r>
            <a:endParaRPr lang="en-US" sz="3200" dirty="0">
              <a:solidFill>
                <a:srgbClr val="002060"/>
              </a:solidFill>
            </a:endParaRPr>
          </a:p>
          <a:p>
            <a:pPr algn="ctr"/>
            <a:r>
              <a:rPr lang="en-US" sz="3200" dirty="0">
                <a:solidFill>
                  <a:srgbClr val="C00000"/>
                </a:solidFill>
              </a:rPr>
              <a:t>Or</a:t>
            </a:r>
          </a:p>
          <a:p>
            <a:r>
              <a:rPr lang="en-US" sz="2800" dirty="0">
                <a:solidFill>
                  <a:srgbClr val="C00000"/>
                </a:solidFill>
              </a:rPr>
              <a:t>2. </a:t>
            </a:r>
            <a:r>
              <a:rPr lang="en-US" sz="3200" dirty="0">
                <a:solidFill>
                  <a:srgbClr val="002060"/>
                </a:solidFill>
              </a:rPr>
              <a:t>int  a[3][3]={ {1,2,3},</a:t>
            </a:r>
          </a:p>
          <a:p>
            <a:r>
              <a:rPr lang="en-US" sz="3200" dirty="0">
                <a:solidFill>
                  <a:srgbClr val="002060"/>
                </a:solidFill>
              </a:rPr>
              <a:t>		      {4,5,6},</a:t>
            </a:r>
          </a:p>
          <a:p>
            <a:r>
              <a:rPr lang="en-US" sz="3200" dirty="0">
                <a:solidFill>
                  <a:srgbClr val="002060"/>
                </a:solidFill>
              </a:rPr>
              <a:t>                          {7,8,9} };</a:t>
            </a:r>
          </a:p>
        </p:txBody>
      </p:sp>
      <p:pic>
        <p:nvPicPr>
          <p:cNvPr id="18434" name="Picture 2"/>
          <p:cNvPicPr>
            <a:picLocks noChangeAspect="1" noChangeArrowheads="1"/>
          </p:cNvPicPr>
          <p:nvPr/>
        </p:nvPicPr>
        <p:blipFill>
          <a:blip r:embed="rId2"/>
          <a:srcRect/>
          <a:stretch>
            <a:fillRect/>
          </a:stretch>
        </p:blipFill>
        <p:spPr bwMode="auto">
          <a:xfrm>
            <a:off x="5209288" y="2809728"/>
            <a:ext cx="3840350" cy="205769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2" name="Rectangle 11"/>
          <p:cNvSpPr/>
          <p:nvPr/>
        </p:nvSpPr>
        <p:spPr>
          <a:xfrm>
            <a:off x="5066656" y="2362200"/>
            <a:ext cx="3467744" cy="523220"/>
          </a:xfrm>
          <a:prstGeom prst="rect">
            <a:avLst/>
          </a:prstGeom>
        </p:spPr>
        <p:txBody>
          <a:bodyPr wrap="none">
            <a:spAutoFit/>
          </a:bodyPr>
          <a:lstStyle/>
          <a:p>
            <a:r>
              <a:rPr lang="en-US" sz="2800" b="1" dirty="0"/>
              <a:t>Run time initialization</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0"/>
            <a:ext cx="9144000" cy="830997"/>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en-US" sz="2400" dirty="0"/>
              <a:t>Write a C program to store and print marks of 10 students in 5 different subjects using a two dimensional array.</a:t>
            </a:r>
          </a:p>
        </p:txBody>
      </p:sp>
      <p:pic>
        <p:nvPicPr>
          <p:cNvPr id="1026" name="Picture 2"/>
          <p:cNvPicPr>
            <a:picLocks noChangeAspect="1" noChangeArrowheads="1"/>
          </p:cNvPicPr>
          <p:nvPr/>
        </p:nvPicPr>
        <p:blipFill>
          <a:blip r:embed="rId2"/>
          <a:srcRect/>
          <a:stretch>
            <a:fillRect/>
          </a:stretch>
        </p:blipFill>
        <p:spPr bwMode="auto">
          <a:xfrm>
            <a:off x="1219200" y="887832"/>
            <a:ext cx="6657975" cy="5970168"/>
          </a:xfrm>
          <a:prstGeom prst="rect">
            <a:avLst/>
          </a:prstGeom>
          <a:noFill/>
          <a:ln w="9525">
            <a:noFill/>
            <a:miter lim="800000"/>
            <a:headEnd/>
            <a:tailEnd/>
          </a:ln>
          <a:effectLst/>
        </p:spPr>
      </p:pic>
      <p:sp>
        <p:nvSpPr>
          <p:cNvPr id="4" name="Left Brace 3"/>
          <p:cNvSpPr/>
          <p:nvPr/>
        </p:nvSpPr>
        <p:spPr>
          <a:xfrm>
            <a:off x="1143000" y="1981200"/>
            <a:ext cx="457200" cy="2209800"/>
          </a:xfrm>
          <a:prstGeom prst="leftBrace">
            <a:avLst/>
          </a:pr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5" name="Left Brace 4"/>
          <p:cNvSpPr/>
          <p:nvPr/>
        </p:nvSpPr>
        <p:spPr>
          <a:xfrm>
            <a:off x="1143000" y="4495800"/>
            <a:ext cx="457200" cy="2209800"/>
          </a:xfrm>
          <a:prstGeom prst="leftBrace">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6" name="TextBox 5"/>
          <p:cNvSpPr txBox="1"/>
          <p:nvPr/>
        </p:nvSpPr>
        <p:spPr>
          <a:xfrm>
            <a:off x="0" y="2721114"/>
            <a:ext cx="1295400" cy="707886"/>
          </a:xfrm>
          <a:prstGeom prst="rect">
            <a:avLst/>
          </a:prstGeom>
          <a:noFill/>
        </p:spPr>
        <p:txBody>
          <a:bodyPr wrap="square" rtlCol="0">
            <a:spAutoFit/>
          </a:bodyPr>
          <a:lstStyle/>
          <a:p>
            <a:pPr algn="ctr"/>
            <a:r>
              <a:rPr lang="en-US" sz="2000" b="1" dirty="0"/>
              <a:t>Scanning a 2D array</a:t>
            </a:r>
          </a:p>
        </p:txBody>
      </p:sp>
      <p:sp>
        <p:nvSpPr>
          <p:cNvPr id="7" name="TextBox 6"/>
          <p:cNvSpPr txBox="1"/>
          <p:nvPr/>
        </p:nvSpPr>
        <p:spPr>
          <a:xfrm>
            <a:off x="0" y="5235714"/>
            <a:ext cx="1219200" cy="707886"/>
          </a:xfrm>
          <a:prstGeom prst="rect">
            <a:avLst/>
          </a:prstGeom>
          <a:noFill/>
        </p:spPr>
        <p:txBody>
          <a:bodyPr wrap="square" rtlCol="0">
            <a:spAutoFit/>
          </a:bodyPr>
          <a:lstStyle/>
          <a:p>
            <a:pPr algn="ctr"/>
            <a:r>
              <a:rPr lang="en-US" sz="2000" b="1" dirty="0"/>
              <a:t>Printing a 2D array</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352800" y="495300"/>
            <a:ext cx="2057400" cy="523220"/>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pPr marL="457200" indent="-457200"/>
            <a:r>
              <a:rPr lang="en-US" sz="2800" dirty="0"/>
              <a:t>Function call</a:t>
            </a:r>
          </a:p>
        </p:txBody>
      </p:sp>
      <p:sp>
        <p:nvSpPr>
          <p:cNvPr id="4" name="TextBox 3"/>
          <p:cNvSpPr txBox="1"/>
          <p:nvPr/>
        </p:nvSpPr>
        <p:spPr>
          <a:xfrm>
            <a:off x="381000" y="2568524"/>
            <a:ext cx="8229600" cy="954107"/>
          </a:xfrm>
          <a:prstGeom prst="rect">
            <a:avLst/>
          </a:prstGeom>
          <a:noFill/>
        </p:spPr>
        <p:txBody>
          <a:bodyPr wrap="square" rtlCol="0">
            <a:spAutoFit/>
          </a:bodyPr>
          <a:lstStyle/>
          <a:p>
            <a:r>
              <a:rPr lang="en-US" sz="2800" b="1" dirty="0">
                <a:solidFill>
                  <a:srgbClr val="C00000"/>
                </a:solidFill>
              </a:rPr>
              <a:t>Syntax:</a:t>
            </a:r>
          </a:p>
          <a:p>
            <a:r>
              <a:rPr lang="en-US" sz="2800" dirty="0"/>
              <a:t>function_name (actual  parameter list);</a:t>
            </a:r>
          </a:p>
        </p:txBody>
      </p:sp>
      <p:sp>
        <p:nvSpPr>
          <p:cNvPr id="6" name="TextBox 5"/>
          <p:cNvSpPr txBox="1"/>
          <p:nvPr/>
        </p:nvSpPr>
        <p:spPr>
          <a:xfrm>
            <a:off x="98476" y="1219201"/>
            <a:ext cx="8915400" cy="1200329"/>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just">
              <a:buFont typeface="Wingdings" pitchFamily="2" charset="2"/>
              <a:buChar char="v"/>
            </a:pPr>
            <a:r>
              <a:rPr lang="en-US" dirty="0"/>
              <a:t>  Invoking a function from the main () is done through function call.</a:t>
            </a:r>
          </a:p>
          <a:p>
            <a:pPr marL="0" lvl="1" algn="just">
              <a:buFont typeface="Wingdings" pitchFamily="2" charset="2"/>
              <a:buChar char="v"/>
            </a:pPr>
            <a:r>
              <a:rPr lang="en-US" dirty="0"/>
              <a:t>  Here, we call the function to get the task done.</a:t>
            </a:r>
          </a:p>
          <a:p>
            <a:pPr algn="just">
              <a:buFont typeface="Wingdings" pitchFamily="2" charset="2"/>
              <a:buChar char="v"/>
            </a:pPr>
            <a:r>
              <a:rPr lang="en-US" dirty="0"/>
              <a:t>  Function call consists of actual parameters that are passed to the formal parameters of the function definition.</a:t>
            </a:r>
          </a:p>
        </p:txBody>
      </p:sp>
      <p:sp>
        <p:nvSpPr>
          <p:cNvPr id="16" name="Rectangle 15"/>
          <p:cNvSpPr/>
          <p:nvPr/>
        </p:nvSpPr>
        <p:spPr>
          <a:xfrm>
            <a:off x="304800" y="2590800"/>
            <a:ext cx="5943600" cy="914400"/>
          </a:xfrm>
          <a:prstGeom prst="rect">
            <a:avLst/>
          </a:prstGeom>
          <a:noFill/>
          <a:ln>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304800" y="3810000"/>
            <a:ext cx="3048000" cy="1938992"/>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US" sz="2400" b="1" dirty="0">
                <a:solidFill>
                  <a:srgbClr val="C00000"/>
                </a:solidFill>
              </a:rPr>
              <a:t>Example:</a:t>
            </a:r>
          </a:p>
          <a:p>
            <a:r>
              <a:rPr lang="en-US" sz="2400" dirty="0"/>
              <a:t>square(n);</a:t>
            </a:r>
          </a:p>
          <a:p>
            <a:r>
              <a:rPr lang="en-US" sz="2400" dirty="0"/>
              <a:t>sum();</a:t>
            </a:r>
          </a:p>
          <a:p>
            <a:r>
              <a:rPr lang="en-US" sz="2400" dirty="0"/>
              <a:t>area(length ,breadth);</a:t>
            </a:r>
          </a:p>
          <a:p>
            <a:r>
              <a:rPr lang="en-US" sz="2400" dirty="0"/>
              <a:t>isprime(n);</a:t>
            </a:r>
          </a:p>
        </p:txBody>
      </p:sp>
      <p:pic>
        <p:nvPicPr>
          <p:cNvPr id="8" name="Picture 9"/>
          <p:cNvPicPr>
            <a:picLocks noChangeAspect="1" noChangeArrowheads="1"/>
          </p:cNvPicPr>
          <p:nvPr/>
        </p:nvPicPr>
        <p:blipFill>
          <a:blip r:embed="rId2"/>
          <a:srcRect/>
          <a:stretch>
            <a:fillRect/>
          </a:stretch>
        </p:blipFill>
        <p:spPr bwMode="auto">
          <a:xfrm>
            <a:off x="2362200" y="200464"/>
            <a:ext cx="933450" cy="990600"/>
          </a:xfrm>
          <a:prstGeom prst="rect">
            <a:avLst/>
          </a:prstGeom>
          <a:noFill/>
          <a:ln w="9525">
            <a:noFill/>
            <a:miter lim="800000"/>
            <a:headEnd/>
            <a:tailEnd/>
          </a:ln>
          <a:effectLst/>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srcRect/>
          <a:stretch>
            <a:fillRect/>
          </a:stretch>
        </p:blipFill>
        <p:spPr bwMode="auto">
          <a:xfrm>
            <a:off x="1181100" y="152400"/>
            <a:ext cx="7734300" cy="2847975"/>
          </a:xfrm>
          <a:prstGeom prst="rect">
            <a:avLst/>
          </a:prstGeom>
          <a:noFill/>
          <a:ln w="9525">
            <a:noFill/>
            <a:miter lim="800000"/>
            <a:headEnd/>
            <a:tailEnd/>
          </a:ln>
          <a:effectLst/>
        </p:spPr>
      </p:pic>
      <p:sp>
        <p:nvSpPr>
          <p:cNvPr id="3" name="Left Brace 2"/>
          <p:cNvSpPr/>
          <p:nvPr/>
        </p:nvSpPr>
        <p:spPr>
          <a:xfrm>
            <a:off x="1143000" y="228600"/>
            <a:ext cx="457200" cy="2209800"/>
          </a:xfrm>
          <a:prstGeom prst="leftBrace">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4" name="TextBox 3"/>
          <p:cNvSpPr txBox="1"/>
          <p:nvPr/>
        </p:nvSpPr>
        <p:spPr>
          <a:xfrm>
            <a:off x="0" y="838200"/>
            <a:ext cx="1219200" cy="1323439"/>
          </a:xfrm>
          <a:prstGeom prst="rect">
            <a:avLst/>
          </a:prstGeom>
          <a:noFill/>
        </p:spPr>
        <p:txBody>
          <a:bodyPr wrap="square" rtlCol="0">
            <a:spAutoFit/>
          </a:bodyPr>
          <a:lstStyle/>
          <a:p>
            <a:pPr algn="ctr"/>
            <a:r>
              <a:rPr lang="en-US" sz="2000" b="1" dirty="0"/>
              <a:t>Printing a 2D array</a:t>
            </a:r>
          </a:p>
          <a:p>
            <a:pPr algn="ctr"/>
            <a:r>
              <a:rPr lang="en-US" sz="2000" b="1" dirty="0"/>
              <a:t>in matrix form</a:t>
            </a:r>
          </a:p>
        </p:txBody>
      </p:sp>
      <p:pic>
        <p:nvPicPr>
          <p:cNvPr id="1026" name="Picture 2"/>
          <p:cNvPicPr>
            <a:picLocks noChangeAspect="1" noChangeArrowheads="1"/>
          </p:cNvPicPr>
          <p:nvPr/>
        </p:nvPicPr>
        <p:blipFill>
          <a:blip r:embed="rId3"/>
          <a:srcRect/>
          <a:stretch>
            <a:fillRect/>
          </a:stretch>
        </p:blipFill>
        <p:spPr bwMode="auto">
          <a:xfrm>
            <a:off x="87087" y="3171826"/>
            <a:ext cx="3331026" cy="3686174"/>
          </a:xfrm>
          <a:prstGeom prst="rect">
            <a:avLst/>
          </a:prstGeom>
          <a:noFill/>
          <a:ln w="9525">
            <a:noFill/>
            <a:miter lim="800000"/>
            <a:headEnd/>
            <a:tailEnd/>
          </a:ln>
          <a:effectLst/>
        </p:spPr>
      </p:pic>
      <p:pic>
        <p:nvPicPr>
          <p:cNvPr id="1027" name="Picture 3"/>
          <p:cNvPicPr>
            <a:picLocks noChangeAspect="1" noChangeArrowheads="1"/>
          </p:cNvPicPr>
          <p:nvPr/>
        </p:nvPicPr>
        <p:blipFill>
          <a:blip r:embed="rId4"/>
          <a:srcRect/>
          <a:stretch>
            <a:fillRect/>
          </a:stretch>
        </p:blipFill>
        <p:spPr bwMode="auto">
          <a:xfrm>
            <a:off x="3505200" y="3352800"/>
            <a:ext cx="5551954" cy="3036424"/>
          </a:xfrm>
          <a:prstGeom prst="rect">
            <a:avLst/>
          </a:prstGeom>
          <a:noFill/>
          <a:ln w="9525">
            <a:noFill/>
            <a:miter lim="800000"/>
            <a:headEnd/>
            <a:tailEnd/>
          </a:ln>
          <a:effectLst/>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0"/>
            <a:ext cx="9144000" cy="830997"/>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en-US" sz="2400" dirty="0"/>
              <a:t>Write a program to read m rows and n columns in a 2D array(matrix) and display the sum of all the elements of the matrix.</a:t>
            </a:r>
          </a:p>
        </p:txBody>
      </p:sp>
      <p:pic>
        <p:nvPicPr>
          <p:cNvPr id="3074" name="Picture 2"/>
          <p:cNvPicPr>
            <a:picLocks noChangeAspect="1" noChangeArrowheads="1"/>
          </p:cNvPicPr>
          <p:nvPr/>
        </p:nvPicPr>
        <p:blipFill>
          <a:blip r:embed="rId2"/>
          <a:srcRect/>
          <a:stretch>
            <a:fillRect/>
          </a:stretch>
        </p:blipFill>
        <p:spPr bwMode="auto">
          <a:xfrm>
            <a:off x="18906" y="855198"/>
            <a:ext cx="9099498" cy="5278316"/>
          </a:xfrm>
          <a:prstGeom prst="rect">
            <a:avLst/>
          </a:prstGeom>
          <a:noFill/>
          <a:ln w="9525">
            <a:noFill/>
            <a:miter lim="800000"/>
            <a:headEnd/>
            <a:tailEnd/>
          </a:ln>
          <a:effectLst/>
        </p:spPr>
      </p:pic>
      <p:pic>
        <p:nvPicPr>
          <p:cNvPr id="3075" name="Picture 3"/>
          <p:cNvPicPr>
            <a:picLocks noChangeAspect="1" noChangeArrowheads="1"/>
          </p:cNvPicPr>
          <p:nvPr/>
        </p:nvPicPr>
        <p:blipFill>
          <a:blip r:embed="rId3"/>
          <a:srcRect/>
          <a:stretch>
            <a:fillRect/>
          </a:stretch>
        </p:blipFill>
        <p:spPr bwMode="auto">
          <a:xfrm>
            <a:off x="4876800" y="3096064"/>
            <a:ext cx="3972450" cy="2085536"/>
          </a:xfrm>
          <a:prstGeom prst="rect">
            <a:avLst/>
          </a:prstGeom>
          <a:noFill/>
          <a:ln w="9525">
            <a:noFill/>
            <a:miter lim="800000"/>
            <a:headEnd/>
            <a:tailEnd/>
          </a:ln>
          <a:effectLst/>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0"/>
            <a:ext cx="9144000" cy="830997"/>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en-US" sz="2400" dirty="0"/>
              <a:t>Write a C program to read two matrices, add them and display the resultant matrix.</a:t>
            </a:r>
          </a:p>
        </p:txBody>
      </p:sp>
      <p:sp>
        <p:nvSpPr>
          <p:cNvPr id="11" name="TextBox 10"/>
          <p:cNvSpPr txBox="1"/>
          <p:nvPr/>
        </p:nvSpPr>
        <p:spPr>
          <a:xfrm>
            <a:off x="457200" y="4800600"/>
            <a:ext cx="8077200" cy="523220"/>
          </a:xfrm>
          <a:prstGeom prst="rect">
            <a:avLst/>
          </a:prstGeom>
          <a:noFill/>
        </p:spPr>
        <p:txBody>
          <a:bodyPr wrap="square" rtlCol="0">
            <a:spAutoFit/>
          </a:bodyPr>
          <a:lstStyle/>
          <a:p>
            <a:r>
              <a:rPr lang="en-US" sz="2800" b="1" dirty="0"/>
              <a:t>What is the Condition to add two matrices?</a:t>
            </a:r>
          </a:p>
        </p:txBody>
      </p:sp>
      <p:sp>
        <p:nvSpPr>
          <p:cNvPr id="29" name="Rectangle 28"/>
          <p:cNvSpPr/>
          <p:nvPr/>
        </p:nvSpPr>
        <p:spPr>
          <a:xfrm>
            <a:off x="533400" y="5334000"/>
            <a:ext cx="4572000" cy="1015663"/>
          </a:xfrm>
          <a:prstGeom prst="rect">
            <a:avLst/>
          </a:prstGeom>
        </p:spPr>
        <p:txBody>
          <a:bodyPr>
            <a:spAutoFit/>
          </a:bodyPr>
          <a:lstStyle/>
          <a:p>
            <a:r>
              <a:rPr lang="en-US" sz="2800" dirty="0"/>
              <a:t>They should be of same order</a:t>
            </a:r>
          </a:p>
          <a:p>
            <a:r>
              <a:rPr lang="en-US" sz="2800" dirty="0"/>
              <a:t>          </a:t>
            </a:r>
            <a:r>
              <a:rPr lang="en-US" sz="3200" b="1" dirty="0">
                <a:solidFill>
                  <a:srgbClr val="002060"/>
                </a:solidFill>
              </a:rPr>
              <a:t>m===p and n==q</a:t>
            </a:r>
          </a:p>
        </p:txBody>
      </p:sp>
      <p:pic>
        <p:nvPicPr>
          <p:cNvPr id="11266" name="Picture 2" descr="Matrices"/>
          <p:cNvPicPr>
            <a:picLocks noChangeAspect="1" noChangeArrowheads="1"/>
          </p:cNvPicPr>
          <p:nvPr/>
        </p:nvPicPr>
        <p:blipFill>
          <a:blip r:embed="rId2"/>
          <a:srcRect/>
          <a:stretch>
            <a:fillRect/>
          </a:stretch>
        </p:blipFill>
        <p:spPr bwMode="auto">
          <a:xfrm>
            <a:off x="117840" y="1315739"/>
            <a:ext cx="8935892" cy="2769198"/>
          </a:xfrm>
          <a:prstGeom prst="rect">
            <a:avLst/>
          </a:prstGeom>
          <a:noFill/>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9" name="Picture 3"/>
          <p:cNvPicPr>
            <a:picLocks noChangeAspect="1" noChangeArrowheads="1"/>
          </p:cNvPicPr>
          <p:nvPr/>
        </p:nvPicPr>
        <p:blipFill>
          <a:blip r:embed="rId2"/>
          <a:srcRect/>
          <a:stretch>
            <a:fillRect/>
          </a:stretch>
        </p:blipFill>
        <p:spPr bwMode="auto">
          <a:xfrm>
            <a:off x="787793" y="112943"/>
            <a:ext cx="7568416" cy="6632116"/>
          </a:xfrm>
          <a:prstGeom prst="rect">
            <a:avLst/>
          </a:prstGeom>
          <a:noFill/>
          <a:ln w="9525">
            <a:noFill/>
            <a:miter lim="800000"/>
            <a:headEnd/>
            <a:tailEnd/>
          </a:ln>
          <a:effectLst/>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1307190" y="105509"/>
            <a:ext cx="6529620" cy="6646984"/>
            <a:chOff x="1307190" y="105509"/>
            <a:chExt cx="6529620" cy="6646984"/>
          </a:xfrm>
        </p:grpSpPr>
        <p:pic>
          <p:nvPicPr>
            <p:cNvPr id="5122" name="Picture 2"/>
            <p:cNvPicPr>
              <a:picLocks noChangeAspect="1" noChangeArrowheads="1"/>
            </p:cNvPicPr>
            <p:nvPr/>
          </p:nvPicPr>
          <p:blipFill>
            <a:blip r:embed="rId2"/>
            <a:srcRect/>
            <a:stretch>
              <a:fillRect/>
            </a:stretch>
          </p:blipFill>
          <p:spPr bwMode="auto">
            <a:xfrm>
              <a:off x="1307190" y="105509"/>
              <a:ext cx="6529620" cy="6646984"/>
            </a:xfrm>
            <a:prstGeom prst="rect">
              <a:avLst/>
            </a:prstGeom>
            <a:noFill/>
            <a:ln w="9525">
              <a:noFill/>
              <a:miter lim="800000"/>
              <a:headEnd/>
              <a:tailEnd/>
            </a:ln>
            <a:effectLst/>
          </p:spPr>
        </p:pic>
        <p:pic>
          <p:nvPicPr>
            <p:cNvPr id="2051" name="Picture 3"/>
            <p:cNvPicPr>
              <a:picLocks noChangeAspect="1" noChangeArrowheads="1"/>
            </p:cNvPicPr>
            <p:nvPr/>
          </p:nvPicPr>
          <p:blipFill>
            <a:blip r:embed="rId3"/>
            <a:srcRect/>
            <a:stretch>
              <a:fillRect/>
            </a:stretch>
          </p:blipFill>
          <p:spPr bwMode="auto">
            <a:xfrm>
              <a:off x="2248678" y="118404"/>
              <a:ext cx="5343186" cy="1897966"/>
            </a:xfrm>
            <a:prstGeom prst="rect">
              <a:avLst/>
            </a:prstGeom>
            <a:noFill/>
            <a:ln w="9525">
              <a:noFill/>
              <a:miter lim="800000"/>
              <a:headEnd/>
              <a:tailEnd/>
            </a:ln>
            <a:effectLst/>
          </p:spPr>
        </p:pic>
      </p:gr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0"/>
            <a:ext cx="9144000" cy="830997"/>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en-US" sz="2400" dirty="0"/>
              <a:t>Write a C program to read two matrices, multiply them and display the resultant matrix.</a:t>
            </a:r>
          </a:p>
        </p:txBody>
      </p:sp>
      <p:sp>
        <p:nvSpPr>
          <p:cNvPr id="11" name="TextBox 10"/>
          <p:cNvSpPr txBox="1"/>
          <p:nvPr/>
        </p:nvSpPr>
        <p:spPr>
          <a:xfrm>
            <a:off x="0" y="990600"/>
            <a:ext cx="8077200" cy="461665"/>
          </a:xfrm>
          <a:prstGeom prst="rect">
            <a:avLst/>
          </a:prstGeom>
          <a:noFill/>
        </p:spPr>
        <p:txBody>
          <a:bodyPr wrap="square" rtlCol="0">
            <a:spAutoFit/>
          </a:bodyPr>
          <a:lstStyle/>
          <a:p>
            <a:r>
              <a:rPr lang="en-US" sz="2400" b="1" dirty="0"/>
              <a:t>What is the Condition to multiply two matrix?</a:t>
            </a:r>
          </a:p>
        </p:txBody>
      </p:sp>
      <p:sp>
        <p:nvSpPr>
          <p:cNvPr id="29" name="Rectangle 28"/>
          <p:cNvSpPr/>
          <p:nvPr/>
        </p:nvSpPr>
        <p:spPr>
          <a:xfrm>
            <a:off x="33996" y="1447800"/>
            <a:ext cx="9067800" cy="2123658"/>
          </a:xfrm>
          <a:prstGeom prst="rect">
            <a:avLst/>
          </a:prstGeom>
        </p:spPr>
        <p:txBody>
          <a:bodyPr wrap="square">
            <a:spAutoFit/>
          </a:bodyPr>
          <a:lstStyle/>
          <a:p>
            <a:pPr algn="just">
              <a:buFont typeface="Arial" pitchFamily="34" charset="0"/>
              <a:buChar char="•"/>
            </a:pPr>
            <a:r>
              <a:rPr lang="en-US" sz="2200" dirty="0"/>
              <a:t> Consider two Matrices, Matrix A(m*n) and Matrix B(p*q).  </a:t>
            </a:r>
          </a:p>
          <a:p>
            <a:pPr algn="just">
              <a:buFont typeface="Arial" pitchFamily="34" charset="0"/>
              <a:buChar char="•"/>
            </a:pPr>
            <a:r>
              <a:rPr lang="en-US" sz="2200" dirty="0"/>
              <a:t> Number of columns of matrix A should be equal to number of rows of matrix   </a:t>
            </a:r>
          </a:p>
          <a:p>
            <a:pPr algn="just"/>
            <a:r>
              <a:rPr lang="en-US" sz="2200" dirty="0"/>
              <a:t>   B i.e.  </a:t>
            </a:r>
            <a:r>
              <a:rPr lang="en-US" sz="2200" b="1" dirty="0">
                <a:solidFill>
                  <a:srgbClr val="002060"/>
                </a:solidFill>
              </a:rPr>
              <a:t>n==p</a:t>
            </a:r>
            <a:endParaRPr lang="en-US" sz="2200" dirty="0"/>
          </a:p>
          <a:p>
            <a:pPr algn="just">
              <a:buFont typeface="Arial" pitchFamily="34" charset="0"/>
              <a:buChar char="•"/>
            </a:pPr>
            <a:r>
              <a:rPr lang="en-US" sz="2200" dirty="0"/>
              <a:t> Each row of matrix A is taken and multiplied with all the columns of matrix B</a:t>
            </a:r>
          </a:p>
          <a:p>
            <a:pPr algn="just">
              <a:buFont typeface="Arial" pitchFamily="34" charset="0"/>
              <a:buChar char="•"/>
            </a:pPr>
            <a:r>
              <a:rPr lang="en-US" sz="2200" dirty="0"/>
              <a:t> So if there are m rows then those m rows are multiplied with q columns.</a:t>
            </a:r>
          </a:p>
          <a:p>
            <a:pPr algn="just">
              <a:buFont typeface="Arial" pitchFamily="34" charset="0"/>
              <a:buChar char="•"/>
            </a:pPr>
            <a:r>
              <a:rPr lang="en-US" sz="2200" dirty="0"/>
              <a:t> Therefore the resultant matrix will be of order m*q</a:t>
            </a:r>
            <a:endParaRPr lang="en-US" sz="2200" b="1" dirty="0">
              <a:solidFill>
                <a:srgbClr val="002060"/>
              </a:solidFill>
            </a:endParaRPr>
          </a:p>
        </p:txBody>
      </p:sp>
      <p:grpSp>
        <p:nvGrpSpPr>
          <p:cNvPr id="22" name="Group 21"/>
          <p:cNvGrpSpPr/>
          <p:nvPr/>
        </p:nvGrpSpPr>
        <p:grpSpPr>
          <a:xfrm>
            <a:off x="381000" y="3505200"/>
            <a:ext cx="8342284" cy="3261178"/>
            <a:chOff x="381000" y="3505200"/>
            <a:chExt cx="8342284" cy="3261178"/>
          </a:xfrm>
        </p:grpSpPr>
        <p:pic>
          <p:nvPicPr>
            <p:cNvPr id="1029" name="Picture 5" descr="Matrix Multiplication in Java with Example Program - Scaler Topics"/>
            <p:cNvPicPr>
              <a:picLocks noChangeAspect="1" noChangeArrowheads="1" noCrop="1"/>
            </p:cNvPicPr>
            <p:nvPr/>
          </p:nvPicPr>
          <p:blipFill>
            <a:blip r:embed="rId2"/>
            <a:srcRect/>
            <a:stretch>
              <a:fillRect/>
            </a:stretch>
          </p:blipFill>
          <p:spPr bwMode="auto">
            <a:xfrm>
              <a:off x="381000" y="3505200"/>
              <a:ext cx="8342284" cy="3261178"/>
            </a:xfrm>
            <a:prstGeom prst="rect">
              <a:avLst/>
            </a:prstGeom>
            <a:noFill/>
          </p:spPr>
        </p:pic>
        <p:sp>
          <p:nvSpPr>
            <p:cNvPr id="21" name="TextBox 20"/>
            <p:cNvSpPr txBox="1"/>
            <p:nvPr/>
          </p:nvSpPr>
          <p:spPr>
            <a:xfrm>
              <a:off x="2895600" y="6324600"/>
              <a:ext cx="3429000" cy="369332"/>
            </a:xfrm>
            <a:prstGeom prst="rect">
              <a:avLst/>
            </a:prstGeom>
            <a:solidFill>
              <a:schemeClr val="bg1"/>
            </a:solidFill>
          </p:spPr>
          <p:txBody>
            <a:bodyPr wrap="square" rtlCol="0">
              <a:spAutoFit/>
            </a:bodyPr>
            <a:lstStyle/>
            <a:p>
              <a:endParaRPr lang="en-US" dirty="0"/>
            </a:p>
          </p:txBody>
        </p:sp>
      </p:gr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srcRect/>
          <a:stretch>
            <a:fillRect/>
          </a:stretch>
        </p:blipFill>
        <p:spPr bwMode="auto">
          <a:xfrm>
            <a:off x="632218" y="91442"/>
            <a:ext cx="7879564" cy="6675118"/>
          </a:xfrm>
          <a:prstGeom prst="rect">
            <a:avLst/>
          </a:prstGeom>
          <a:noFill/>
          <a:ln w="9525">
            <a:noFill/>
            <a:miter lim="800000"/>
            <a:headEnd/>
            <a:tailEnd/>
          </a:ln>
          <a:effectLst/>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srcRect/>
          <a:stretch>
            <a:fillRect/>
          </a:stretch>
        </p:blipFill>
        <p:spPr bwMode="auto">
          <a:xfrm>
            <a:off x="1603717" y="107811"/>
            <a:ext cx="5936566" cy="6642380"/>
          </a:xfrm>
          <a:prstGeom prst="rect">
            <a:avLst/>
          </a:prstGeom>
          <a:noFill/>
          <a:ln w="9525">
            <a:noFill/>
            <a:miter lim="800000"/>
            <a:headEnd/>
            <a:tailEnd/>
          </a:ln>
          <a:effectLst/>
        </p:spPr>
      </p:pic>
      <p:sp>
        <p:nvSpPr>
          <p:cNvPr id="3" name="Rectangle 2"/>
          <p:cNvSpPr/>
          <p:nvPr/>
        </p:nvSpPr>
        <p:spPr>
          <a:xfrm>
            <a:off x="2167596" y="6302324"/>
            <a:ext cx="5376204" cy="327076"/>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0"/>
            <a:ext cx="9144000" cy="830997"/>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algn="just"/>
            <a:r>
              <a:rPr lang="en-US" sz="2400" dirty="0"/>
              <a:t>Write a program to add the elements on the principal or main or major diagonal elements  of a square matrix.</a:t>
            </a:r>
          </a:p>
        </p:txBody>
      </p:sp>
      <p:grpSp>
        <p:nvGrpSpPr>
          <p:cNvPr id="9" name="Group 8"/>
          <p:cNvGrpSpPr/>
          <p:nvPr/>
        </p:nvGrpSpPr>
        <p:grpSpPr>
          <a:xfrm>
            <a:off x="1828800" y="1143000"/>
            <a:ext cx="6477000" cy="3720904"/>
            <a:chOff x="1828800" y="1568549"/>
            <a:chExt cx="6477000" cy="3720904"/>
          </a:xfrm>
        </p:grpSpPr>
        <p:pic>
          <p:nvPicPr>
            <p:cNvPr id="5122" name="Picture 2"/>
            <p:cNvPicPr>
              <a:picLocks noChangeAspect="1" noChangeArrowheads="1"/>
            </p:cNvPicPr>
            <p:nvPr/>
          </p:nvPicPr>
          <p:blipFill>
            <a:blip r:embed="rId2"/>
            <a:srcRect/>
            <a:stretch>
              <a:fillRect/>
            </a:stretch>
          </p:blipFill>
          <p:spPr bwMode="auto">
            <a:xfrm>
              <a:off x="2094715" y="1568549"/>
              <a:ext cx="4954572" cy="3720904"/>
            </a:xfrm>
            <a:prstGeom prst="rect">
              <a:avLst/>
            </a:prstGeom>
            <a:noFill/>
            <a:ln w="9525">
              <a:noFill/>
              <a:miter lim="800000"/>
              <a:headEnd/>
              <a:tailEnd/>
            </a:ln>
            <a:effectLst/>
          </p:spPr>
        </p:pic>
        <p:sp>
          <p:nvSpPr>
            <p:cNvPr id="4" name="TextBox 3"/>
            <p:cNvSpPr txBox="1"/>
            <p:nvPr/>
          </p:nvSpPr>
          <p:spPr>
            <a:xfrm>
              <a:off x="4648200" y="3657600"/>
              <a:ext cx="3657600" cy="707886"/>
            </a:xfrm>
            <a:prstGeom prst="rect">
              <a:avLst/>
            </a:prstGeom>
            <a:solidFill>
              <a:schemeClr val="bg1"/>
            </a:solidFill>
          </p:spPr>
          <p:txBody>
            <a:bodyPr wrap="square" rtlCol="0">
              <a:spAutoFit/>
            </a:bodyPr>
            <a:lstStyle/>
            <a:p>
              <a:r>
                <a:rPr lang="en-US" sz="2000" dirty="0"/>
                <a:t>Sum of Principal or  Major diagonal  elements</a:t>
              </a:r>
            </a:p>
          </p:txBody>
        </p:sp>
        <p:sp>
          <p:nvSpPr>
            <p:cNvPr id="5" name="TextBox 4"/>
            <p:cNvSpPr txBox="1"/>
            <p:nvPr/>
          </p:nvSpPr>
          <p:spPr>
            <a:xfrm>
              <a:off x="4648200" y="2514600"/>
              <a:ext cx="3657600" cy="400110"/>
            </a:xfrm>
            <a:prstGeom prst="rect">
              <a:avLst/>
            </a:prstGeom>
            <a:solidFill>
              <a:schemeClr val="bg1"/>
            </a:solidFill>
          </p:spPr>
          <p:txBody>
            <a:bodyPr wrap="square" rtlCol="0">
              <a:spAutoFit/>
            </a:bodyPr>
            <a:lstStyle/>
            <a:p>
              <a:r>
                <a:rPr lang="en-US" sz="2000" dirty="0"/>
                <a:t>Sum of Minor diagonal  elements</a:t>
              </a:r>
            </a:p>
          </p:txBody>
        </p:sp>
        <p:sp>
          <p:nvSpPr>
            <p:cNvPr id="6" name="TextBox 5"/>
            <p:cNvSpPr txBox="1"/>
            <p:nvPr/>
          </p:nvSpPr>
          <p:spPr>
            <a:xfrm>
              <a:off x="1828800" y="2438400"/>
              <a:ext cx="381000" cy="2031325"/>
            </a:xfrm>
            <a:prstGeom prst="rect">
              <a:avLst/>
            </a:prstGeom>
            <a:noFill/>
          </p:spPr>
          <p:txBody>
            <a:bodyPr wrap="square" rtlCol="0">
              <a:spAutoFit/>
            </a:bodyPr>
            <a:lstStyle/>
            <a:p>
              <a:pPr algn="ctr"/>
              <a:r>
                <a:rPr lang="en-US" b="1" dirty="0"/>
                <a:t>0</a:t>
              </a:r>
            </a:p>
            <a:p>
              <a:pPr algn="ctr"/>
              <a:endParaRPr lang="en-US" b="1" dirty="0"/>
            </a:p>
            <a:p>
              <a:pPr algn="ctr"/>
              <a:endParaRPr lang="en-US" b="1" dirty="0"/>
            </a:p>
            <a:p>
              <a:pPr algn="ctr"/>
              <a:r>
                <a:rPr lang="en-US" b="1" dirty="0"/>
                <a:t>1</a:t>
              </a:r>
            </a:p>
            <a:p>
              <a:pPr algn="ctr"/>
              <a:endParaRPr lang="en-US" b="1" dirty="0"/>
            </a:p>
            <a:p>
              <a:pPr algn="ctr"/>
              <a:endParaRPr lang="en-US" b="1" dirty="0"/>
            </a:p>
            <a:p>
              <a:pPr algn="ctr"/>
              <a:r>
                <a:rPr lang="en-US" b="1" dirty="0"/>
                <a:t>2</a:t>
              </a:r>
            </a:p>
          </p:txBody>
        </p:sp>
        <p:sp>
          <p:nvSpPr>
            <p:cNvPr id="8" name="TextBox 7"/>
            <p:cNvSpPr txBox="1"/>
            <p:nvPr/>
          </p:nvSpPr>
          <p:spPr>
            <a:xfrm>
              <a:off x="2209800" y="1981200"/>
              <a:ext cx="2133600" cy="369332"/>
            </a:xfrm>
            <a:prstGeom prst="rect">
              <a:avLst/>
            </a:prstGeom>
            <a:noFill/>
          </p:spPr>
          <p:txBody>
            <a:bodyPr wrap="square" rtlCol="0">
              <a:spAutoFit/>
            </a:bodyPr>
            <a:lstStyle/>
            <a:p>
              <a:r>
                <a:rPr lang="en-US" b="1" dirty="0"/>
                <a:t>0	1	2</a:t>
              </a:r>
            </a:p>
          </p:txBody>
        </p:sp>
      </p:grpSp>
      <p:sp>
        <p:nvSpPr>
          <p:cNvPr id="10" name="TextBox 9"/>
          <p:cNvSpPr txBox="1"/>
          <p:nvPr/>
        </p:nvSpPr>
        <p:spPr>
          <a:xfrm>
            <a:off x="228600" y="4953000"/>
            <a:ext cx="8534400" cy="1200329"/>
          </a:xfrm>
          <a:prstGeom prst="rect">
            <a:avLst/>
          </a:prstGeom>
          <a:noFill/>
        </p:spPr>
        <p:txBody>
          <a:bodyPr wrap="square" rtlCol="0">
            <a:spAutoFit/>
          </a:bodyPr>
          <a:lstStyle/>
          <a:p>
            <a:r>
              <a:rPr lang="en-US" dirty="0"/>
              <a:t>Check if the matrix is a square matrix. i.e. row and column should be same. m == n</a:t>
            </a:r>
          </a:p>
          <a:p>
            <a:r>
              <a:rPr lang="en-US" dirty="0"/>
              <a:t>Add only principal diagonal elements.</a:t>
            </a:r>
          </a:p>
          <a:p>
            <a:r>
              <a:rPr lang="en-US" dirty="0"/>
              <a:t>How to find it?</a:t>
            </a:r>
          </a:p>
          <a:p>
            <a:r>
              <a:rPr lang="en-US" dirty="0"/>
              <a:t>When </a:t>
            </a:r>
            <a:r>
              <a:rPr lang="en-US" dirty="0" err="1"/>
              <a:t>i</a:t>
            </a:r>
            <a:r>
              <a:rPr lang="en-US" dirty="0"/>
              <a:t>==j perform addition.</a:t>
            </a:r>
          </a:p>
        </p:txBody>
      </p:sp>
      <p:sp>
        <p:nvSpPr>
          <p:cNvPr id="11" name="TextBox 10"/>
          <p:cNvSpPr txBox="1"/>
          <p:nvPr/>
        </p:nvSpPr>
        <p:spPr>
          <a:xfrm>
            <a:off x="2514600" y="2209800"/>
            <a:ext cx="609600" cy="369332"/>
          </a:xfrm>
          <a:prstGeom prst="rect">
            <a:avLst/>
          </a:prstGeom>
          <a:noFill/>
        </p:spPr>
        <p:txBody>
          <a:bodyPr wrap="square" rtlCol="0">
            <a:spAutoFit/>
          </a:bodyPr>
          <a:lstStyle/>
          <a:p>
            <a:pPr algn="ctr"/>
            <a:r>
              <a:rPr lang="en-US" b="1" dirty="0"/>
              <a:t>0,0</a:t>
            </a:r>
          </a:p>
        </p:txBody>
      </p:sp>
      <p:sp>
        <p:nvSpPr>
          <p:cNvPr id="12" name="TextBox 11"/>
          <p:cNvSpPr txBox="1"/>
          <p:nvPr/>
        </p:nvSpPr>
        <p:spPr>
          <a:xfrm>
            <a:off x="3366868" y="3093664"/>
            <a:ext cx="609600" cy="369332"/>
          </a:xfrm>
          <a:prstGeom prst="rect">
            <a:avLst/>
          </a:prstGeom>
          <a:noFill/>
        </p:spPr>
        <p:txBody>
          <a:bodyPr wrap="square" rtlCol="0">
            <a:spAutoFit/>
          </a:bodyPr>
          <a:lstStyle/>
          <a:p>
            <a:pPr algn="ctr"/>
            <a:r>
              <a:rPr lang="en-US" b="1" dirty="0"/>
              <a:t>1,1</a:t>
            </a:r>
          </a:p>
        </p:txBody>
      </p:sp>
      <p:sp>
        <p:nvSpPr>
          <p:cNvPr id="13" name="TextBox 12"/>
          <p:cNvSpPr txBox="1"/>
          <p:nvPr/>
        </p:nvSpPr>
        <p:spPr>
          <a:xfrm>
            <a:off x="4191000" y="3897868"/>
            <a:ext cx="609600" cy="369332"/>
          </a:xfrm>
          <a:prstGeom prst="rect">
            <a:avLst/>
          </a:prstGeom>
          <a:noFill/>
        </p:spPr>
        <p:txBody>
          <a:bodyPr wrap="square" rtlCol="0">
            <a:spAutoFit/>
          </a:bodyPr>
          <a:lstStyle/>
          <a:p>
            <a:pPr algn="ctr"/>
            <a:r>
              <a:rPr lang="en-US" b="1" dirty="0"/>
              <a:t>2,2</a:t>
            </a: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srcRect/>
          <a:stretch>
            <a:fillRect/>
          </a:stretch>
        </p:blipFill>
        <p:spPr bwMode="auto">
          <a:xfrm>
            <a:off x="152400" y="107852"/>
            <a:ext cx="7651826" cy="6597748"/>
          </a:xfrm>
          <a:prstGeom prst="rect">
            <a:avLst/>
          </a:prstGeom>
          <a:noFill/>
          <a:ln w="9525">
            <a:noFill/>
            <a:miter lim="800000"/>
            <a:headEnd/>
            <a:tailEnd/>
          </a:ln>
          <a:effectLst/>
        </p:spPr>
      </p:pic>
      <p:pic>
        <p:nvPicPr>
          <p:cNvPr id="6147" name="Picture 3"/>
          <p:cNvPicPr>
            <a:picLocks noChangeAspect="1" noChangeArrowheads="1"/>
          </p:cNvPicPr>
          <p:nvPr/>
        </p:nvPicPr>
        <p:blipFill>
          <a:blip r:embed="rId3"/>
          <a:srcRect/>
          <a:stretch>
            <a:fillRect/>
          </a:stretch>
        </p:blipFill>
        <p:spPr bwMode="auto">
          <a:xfrm>
            <a:off x="4114800" y="4038600"/>
            <a:ext cx="5029200" cy="732986"/>
          </a:xfrm>
          <a:prstGeom prst="rect">
            <a:avLst/>
          </a:prstGeom>
          <a:noFill/>
          <a:ln w="9525">
            <a:noFill/>
            <a:miter lim="800000"/>
            <a:headEnd/>
            <a:tailEnd/>
          </a:ln>
          <a:effec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2"/>
          <a:srcRect/>
          <a:stretch>
            <a:fillRect/>
          </a:stretch>
        </p:blipFill>
        <p:spPr bwMode="auto">
          <a:xfrm>
            <a:off x="76200" y="838200"/>
            <a:ext cx="6508738" cy="4837234"/>
          </a:xfrm>
          <a:prstGeom prst="rect">
            <a:avLst/>
          </a:prstGeom>
          <a:noFill/>
          <a:ln w="9525">
            <a:noFill/>
            <a:miter lim="800000"/>
            <a:headEnd/>
            <a:tailEnd/>
          </a:ln>
          <a:effectLst/>
        </p:spPr>
      </p:pic>
      <p:sp>
        <p:nvSpPr>
          <p:cNvPr id="3" name="Rectangle 2"/>
          <p:cNvSpPr/>
          <p:nvPr/>
        </p:nvSpPr>
        <p:spPr>
          <a:xfrm>
            <a:off x="56272" y="3115992"/>
            <a:ext cx="6739596" cy="2590800"/>
          </a:xfrm>
          <a:prstGeom prst="rect">
            <a:avLst/>
          </a:prstGeom>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cxnSp>
        <p:nvCxnSpPr>
          <p:cNvPr id="5" name="Straight Arrow Connector 4"/>
          <p:cNvCxnSpPr/>
          <p:nvPr/>
        </p:nvCxnSpPr>
        <p:spPr>
          <a:xfrm>
            <a:off x="6781800" y="4419600"/>
            <a:ext cx="381000" cy="1588"/>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6" name="Straight Arrow Connector 5"/>
          <p:cNvCxnSpPr/>
          <p:nvPr/>
        </p:nvCxnSpPr>
        <p:spPr>
          <a:xfrm>
            <a:off x="2362200" y="1371600"/>
            <a:ext cx="2362200" cy="1588"/>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8" name="Straight Arrow Connector 7"/>
          <p:cNvCxnSpPr/>
          <p:nvPr/>
        </p:nvCxnSpPr>
        <p:spPr>
          <a:xfrm>
            <a:off x="1981200" y="2286000"/>
            <a:ext cx="2743200" cy="1588"/>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9" name="TextBox 8"/>
          <p:cNvSpPr txBox="1"/>
          <p:nvPr/>
        </p:nvSpPr>
        <p:spPr>
          <a:xfrm>
            <a:off x="4724400" y="1076980"/>
            <a:ext cx="3657600" cy="523220"/>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2800" dirty="0"/>
              <a:t>Function </a:t>
            </a:r>
            <a:r>
              <a:rPr lang="en-US" sz="2800" b="1" dirty="0"/>
              <a:t>declaration</a:t>
            </a:r>
          </a:p>
        </p:txBody>
      </p:sp>
      <p:sp>
        <p:nvSpPr>
          <p:cNvPr id="10" name="TextBox 9"/>
          <p:cNvSpPr txBox="1"/>
          <p:nvPr/>
        </p:nvSpPr>
        <p:spPr>
          <a:xfrm>
            <a:off x="4744328" y="2057400"/>
            <a:ext cx="2819400" cy="523220"/>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2800" dirty="0"/>
              <a:t>Function </a:t>
            </a:r>
            <a:r>
              <a:rPr lang="en-US" sz="2800" b="1" dirty="0"/>
              <a:t>call</a:t>
            </a:r>
          </a:p>
        </p:txBody>
      </p:sp>
      <p:sp>
        <p:nvSpPr>
          <p:cNvPr id="11" name="TextBox 10"/>
          <p:cNvSpPr txBox="1"/>
          <p:nvPr/>
        </p:nvSpPr>
        <p:spPr>
          <a:xfrm>
            <a:off x="7190936" y="3965912"/>
            <a:ext cx="1724464" cy="954107"/>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2800" dirty="0"/>
              <a:t>Function </a:t>
            </a:r>
            <a:r>
              <a:rPr lang="en-US" sz="2800" b="1" dirty="0"/>
              <a:t>definition</a:t>
            </a:r>
          </a:p>
        </p:txBody>
      </p:sp>
      <p:sp>
        <p:nvSpPr>
          <p:cNvPr id="12" name="TextBox 11"/>
          <p:cNvSpPr txBox="1"/>
          <p:nvPr/>
        </p:nvSpPr>
        <p:spPr>
          <a:xfrm>
            <a:off x="14068" y="59784"/>
            <a:ext cx="9101796" cy="461665"/>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r>
              <a:rPr lang="en-US" sz="2400" dirty="0"/>
              <a:t>Example showing  the three elements of user defined functions</a:t>
            </a:r>
          </a:p>
        </p:txBody>
      </p:sp>
      <p:sp>
        <p:nvSpPr>
          <p:cNvPr id="13" name="Rectangle 12"/>
          <p:cNvSpPr/>
          <p:nvPr/>
        </p:nvSpPr>
        <p:spPr>
          <a:xfrm>
            <a:off x="533400" y="2057400"/>
            <a:ext cx="1447800" cy="457200"/>
          </a:xfrm>
          <a:prstGeom prst="rect">
            <a:avLst/>
          </a:prstGeom>
          <a:no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42204" y="1171136"/>
            <a:ext cx="2286000" cy="381000"/>
          </a:xfrm>
          <a:prstGeom prst="rect">
            <a:avLst/>
          </a:prstGeom>
          <a:no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4" name="Picture 6" descr="Matrix transpose in Python."/>
          <p:cNvPicPr>
            <a:picLocks noChangeAspect="1" noChangeArrowheads="1" noCrop="1"/>
          </p:cNvPicPr>
          <p:nvPr/>
        </p:nvPicPr>
        <p:blipFill>
          <a:blip r:embed="rId2"/>
          <a:srcRect/>
          <a:stretch>
            <a:fillRect/>
          </a:stretch>
        </p:blipFill>
        <p:spPr bwMode="auto">
          <a:xfrm>
            <a:off x="220140" y="990600"/>
            <a:ext cx="8161860" cy="4591050"/>
          </a:xfrm>
          <a:prstGeom prst="rect">
            <a:avLst/>
          </a:prstGeom>
          <a:noFill/>
        </p:spPr>
      </p:pic>
      <p:sp>
        <p:nvSpPr>
          <p:cNvPr id="2" name="TextBox 1"/>
          <p:cNvSpPr txBox="1"/>
          <p:nvPr/>
        </p:nvSpPr>
        <p:spPr>
          <a:xfrm>
            <a:off x="0" y="0"/>
            <a:ext cx="9144000" cy="461665"/>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en-US" sz="2400" dirty="0"/>
              <a:t>Write a program to transpose a matrix.</a:t>
            </a:r>
          </a:p>
        </p:txBody>
      </p:sp>
      <p:sp>
        <p:nvSpPr>
          <p:cNvPr id="3" name="Rectangle 2"/>
          <p:cNvSpPr/>
          <p:nvPr/>
        </p:nvSpPr>
        <p:spPr>
          <a:xfrm>
            <a:off x="228600" y="609600"/>
            <a:ext cx="8610600" cy="954107"/>
          </a:xfrm>
          <a:prstGeom prst="rect">
            <a:avLst/>
          </a:prstGeom>
        </p:spPr>
        <p:txBody>
          <a:bodyPr wrap="square">
            <a:spAutoFit/>
          </a:bodyPr>
          <a:lstStyle/>
          <a:p>
            <a:pPr algn="just"/>
            <a:r>
              <a:rPr lang="en-US" sz="2800" dirty="0"/>
              <a:t>The transpose of a matrix is a new matrix that is obtained by exchanging the rows and columns.</a:t>
            </a:r>
          </a:p>
        </p:txBody>
      </p:sp>
      <p:pic>
        <p:nvPicPr>
          <p:cNvPr id="7176" name="Picture 8" descr="matrix transpose The transpose of a matrix can be obtained by reflecting  the elements along the main diagonal. T… | Math concepts, Physics and  mathematics, Algebra"/>
          <p:cNvPicPr>
            <a:picLocks noChangeAspect="1" noChangeArrowheads="1" noCrop="1"/>
          </p:cNvPicPr>
          <p:nvPr/>
        </p:nvPicPr>
        <p:blipFill>
          <a:blip r:embed="rId3"/>
          <a:srcRect/>
          <a:stretch>
            <a:fillRect/>
          </a:stretch>
        </p:blipFill>
        <p:spPr bwMode="auto">
          <a:xfrm>
            <a:off x="6858000" y="4286249"/>
            <a:ext cx="2000250" cy="2571751"/>
          </a:xfrm>
          <a:prstGeom prst="rect">
            <a:avLst/>
          </a:prstGeom>
          <a:noFill/>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a:blip r:embed="rId2"/>
          <a:srcRect/>
          <a:stretch>
            <a:fillRect/>
          </a:stretch>
        </p:blipFill>
        <p:spPr bwMode="auto">
          <a:xfrm>
            <a:off x="829996" y="76200"/>
            <a:ext cx="7484010" cy="6394338"/>
          </a:xfrm>
          <a:prstGeom prst="rect">
            <a:avLst/>
          </a:prstGeom>
          <a:noFill/>
          <a:ln w="9525">
            <a:noFill/>
            <a:miter lim="800000"/>
            <a:headEnd/>
            <a:tailEnd/>
          </a:ln>
          <a:effectLst/>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srcRect/>
          <a:stretch>
            <a:fillRect/>
          </a:stretch>
        </p:blipFill>
        <p:spPr bwMode="auto">
          <a:xfrm>
            <a:off x="0" y="442819"/>
            <a:ext cx="6546166" cy="5393672"/>
          </a:xfrm>
          <a:prstGeom prst="rect">
            <a:avLst/>
          </a:prstGeom>
          <a:noFill/>
          <a:ln w="9525">
            <a:noFill/>
            <a:miter lim="800000"/>
            <a:headEnd/>
            <a:tailEnd/>
          </a:ln>
          <a:effectLst/>
        </p:spPr>
      </p:pic>
      <p:pic>
        <p:nvPicPr>
          <p:cNvPr id="3075" name="Picture 3"/>
          <p:cNvPicPr>
            <a:picLocks noChangeAspect="1" noChangeArrowheads="1"/>
          </p:cNvPicPr>
          <p:nvPr/>
        </p:nvPicPr>
        <p:blipFill>
          <a:blip r:embed="rId3"/>
          <a:srcRect/>
          <a:stretch>
            <a:fillRect/>
          </a:stretch>
        </p:blipFill>
        <p:spPr bwMode="auto">
          <a:xfrm>
            <a:off x="3838575" y="4743450"/>
            <a:ext cx="5305425" cy="2190750"/>
          </a:xfrm>
          <a:prstGeom prst="rect">
            <a:avLst/>
          </a:prstGeom>
          <a:noFill/>
          <a:ln w="9525">
            <a:noFill/>
            <a:miter lim="800000"/>
            <a:headEnd/>
            <a:tailEnd/>
          </a:ln>
          <a:effectLst/>
        </p:spPr>
      </p:pic>
      <p:pic>
        <p:nvPicPr>
          <p:cNvPr id="3076" name="Picture 4"/>
          <p:cNvPicPr>
            <a:picLocks noChangeAspect="1" noChangeArrowheads="1"/>
          </p:cNvPicPr>
          <p:nvPr/>
        </p:nvPicPr>
        <p:blipFill>
          <a:blip r:embed="rId4"/>
          <a:srcRect/>
          <a:stretch>
            <a:fillRect/>
          </a:stretch>
        </p:blipFill>
        <p:spPr bwMode="auto">
          <a:xfrm>
            <a:off x="4194814" y="395214"/>
            <a:ext cx="4949186" cy="2038498"/>
          </a:xfrm>
          <a:prstGeom prst="rect">
            <a:avLst/>
          </a:prstGeom>
          <a:noFill/>
          <a:ln w="9525">
            <a:noFill/>
            <a:miter lim="800000"/>
            <a:headEnd/>
            <a:tailEnd/>
          </a:ln>
          <a:effectLst/>
        </p:spPr>
      </p:pic>
      <p:sp>
        <p:nvSpPr>
          <p:cNvPr id="5" name="TextBox 4"/>
          <p:cNvSpPr txBox="1"/>
          <p:nvPr/>
        </p:nvSpPr>
        <p:spPr>
          <a:xfrm>
            <a:off x="5562600" y="0"/>
            <a:ext cx="1219200" cy="381000"/>
          </a:xfrm>
          <a:prstGeom prst="rect">
            <a:avLst/>
          </a:prstGeom>
          <a:noFill/>
        </p:spPr>
        <p:txBody>
          <a:bodyPr wrap="square" rtlCol="0">
            <a:spAutoFit/>
          </a:bodyPr>
          <a:lstStyle/>
          <a:p>
            <a:r>
              <a:rPr lang="en-US" b="1" dirty="0"/>
              <a:t>Output 1</a:t>
            </a:r>
          </a:p>
        </p:txBody>
      </p:sp>
      <p:sp>
        <p:nvSpPr>
          <p:cNvPr id="6" name="TextBox 5"/>
          <p:cNvSpPr txBox="1"/>
          <p:nvPr/>
        </p:nvSpPr>
        <p:spPr>
          <a:xfrm>
            <a:off x="5791200" y="4267200"/>
            <a:ext cx="1219200" cy="381000"/>
          </a:xfrm>
          <a:prstGeom prst="rect">
            <a:avLst/>
          </a:prstGeom>
          <a:noFill/>
        </p:spPr>
        <p:txBody>
          <a:bodyPr wrap="square" rtlCol="0">
            <a:spAutoFit/>
          </a:bodyPr>
          <a:lstStyle/>
          <a:p>
            <a:r>
              <a:rPr lang="en-US" b="1" dirty="0"/>
              <a:t>Output 2</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219200" y="87868"/>
            <a:ext cx="7086600" cy="707886"/>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4000" dirty="0"/>
              <a:t>Programs on 2D arrays</a:t>
            </a:r>
          </a:p>
        </p:txBody>
      </p:sp>
      <p:sp>
        <p:nvSpPr>
          <p:cNvPr id="3" name="TextBox 2"/>
          <p:cNvSpPr txBox="1"/>
          <p:nvPr/>
        </p:nvSpPr>
        <p:spPr>
          <a:xfrm>
            <a:off x="130124" y="990600"/>
            <a:ext cx="8915400" cy="1569660"/>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algn="just"/>
            <a:r>
              <a:rPr lang="en-US" sz="2400" dirty="0"/>
              <a:t>1. Write a C Program to store the marks of 10 students in  5 different subjects using a 2D array. Find the highest and lowest marks in each subject scored by the students also compute the average marks of the subject. Print all the computed results appropriately. </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219200" y="87868"/>
            <a:ext cx="7086600" cy="707886"/>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4000" dirty="0"/>
              <a:t>Passing 1D Arrays to Functions</a:t>
            </a:r>
          </a:p>
        </p:txBody>
      </p:sp>
      <p:sp>
        <p:nvSpPr>
          <p:cNvPr id="3" name="TextBox 2"/>
          <p:cNvSpPr txBox="1"/>
          <p:nvPr/>
        </p:nvSpPr>
        <p:spPr>
          <a:xfrm>
            <a:off x="130124" y="990600"/>
            <a:ext cx="8915400" cy="830997"/>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algn="just"/>
            <a:r>
              <a:rPr lang="en-US" sz="2400" b="0" i="0" dirty="0">
                <a:solidFill>
                  <a:srgbClr val="273239"/>
                </a:solidFill>
                <a:effectLst/>
                <a:latin typeface="urw-din"/>
              </a:rPr>
              <a:t>In C, when we pass an array to a function say fun(), it is always treated as a pointer by fun(). The below example demonstrates the same. </a:t>
            </a:r>
            <a:endParaRPr lang="en-US" sz="2400" dirty="0"/>
          </a:p>
        </p:txBody>
      </p:sp>
      <p:pic>
        <p:nvPicPr>
          <p:cNvPr id="5" name="Picture 4">
            <a:extLst>
              <a:ext uri="{FF2B5EF4-FFF2-40B4-BE49-F238E27FC236}">
                <a16:creationId xmlns:a16="http://schemas.microsoft.com/office/drawing/2014/main" id="{9FD93211-2D97-DAC7-179A-9B20577FD058}"/>
              </a:ext>
            </a:extLst>
          </p:cNvPr>
          <p:cNvPicPr>
            <a:picLocks noChangeAspect="1"/>
          </p:cNvPicPr>
          <p:nvPr/>
        </p:nvPicPr>
        <p:blipFill>
          <a:blip r:embed="rId2"/>
          <a:stretch>
            <a:fillRect/>
          </a:stretch>
        </p:blipFill>
        <p:spPr>
          <a:xfrm>
            <a:off x="1286373" y="1831015"/>
            <a:ext cx="6602902" cy="4547871"/>
          </a:xfrm>
          <a:prstGeom prst="rect">
            <a:avLst/>
          </a:prstGeom>
        </p:spPr>
      </p:pic>
    </p:spTree>
    <p:extLst>
      <p:ext uri="{BB962C8B-B14F-4D97-AF65-F5344CB8AC3E}">
        <p14:creationId xmlns:p14="http://schemas.microsoft.com/office/powerpoint/2010/main" val="326779866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0931AB7-E0D1-BDFD-AC67-8A2C53737509}"/>
              </a:ext>
            </a:extLst>
          </p:cNvPr>
          <p:cNvSpPr txBox="1"/>
          <p:nvPr/>
        </p:nvSpPr>
        <p:spPr>
          <a:xfrm>
            <a:off x="495300" y="175032"/>
            <a:ext cx="8153400" cy="6507935"/>
          </a:xfrm>
          <a:prstGeom prst="rect">
            <a:avLst/>
          </a:prstGeom>
          <a:noFill/>
        </p:spPr>
        <p:txBody>
          <a:bodyPr wrap="square">
            <a:spAutoFit/>
          </a:bodyPr>
          <a:lstStyle/>
          <a:p>
            <a:pPr marL="342900" indent="-342900" algn="just">
              <a:lnSpc>
                <a:spcPct val="150000"/>
              </a:lnSpc>
              <a:buFont typeface="Arial" panose="020B0604020202020204" pitchFamily="34" charset="0"/>
              <a:buChar char="•"/>
            </a:pPr>
            <a:r>
              <a:rPr lang="en-US" sz="2000" b="0" i="0" dirty="0">
                <a:solidFill>
                  <a:srgbClr val="333333"/>
                </a:solidFill>
                <a:effectLst/>
                <a:latin typeface="+mj-lt"/>
              </a:rPr>
              <a:t>Consider the following syntax to pass an array to the function.</a:t>
            </a:r>
          </a:p>
          <a:p>
            <a:pPr algn="just">
              <a:lnSpc>
                <a:spcPct val="150000"/>
              </a:lnSpc>
            </a:pPr>
            <a:r>
              <a:rPr lang="en-US" sz="2000" b="0" i="0" dirty="0">
                <a:solidFill>
                  <a:srgbClr val="000000"/>
                </a:solidFill>
                <a:effectLst/>
                <a:latin typeface="+mj-lt"/>
              </a:rPr>
              <a:t>	</a:t>
            </a:r>
            <a:r>
              <a:rPr lang="en-US" sz="2000" b="0" i="0" dirty="0" err="1">
                <a:solidFill>
                  <a:srgbClr val="000000"/>
                </a:solidFill>
                <a:effectLst/>
                <a:latin typeface="+mj-lt"/>
              </a:rPr>
              <a:t>functionname</a:t>
            </a:r>
            <a:r>
              <a:rPr lang="en-US" sz="2000" b="0" i="0" dirty="0">
                <a:solidFill>
                  <a:srgbClr val="000000"/>
                </a:solidFill>
                <a:effectLst/>
                <a:latin typeface="+mj-lt"/>
              </a:rPr>
              <a:t>(</a:t>
            </a:r>
            <a:r>
              <a:rPr lang="en-US" sz="2000" b="0" i="0" dirty="0" err="1">
                <a:solidFill>
                  <a:srgbClr val="000000"/>
                </a:solidFill>
                <a:effectLst/>
                <a:latin typeface="+mj-lt"/>
              </a:rPr>
              <a:t>arrayname</a:t>
            </a:r>
            <a:r>
              <a:rPr lang="en-US" sz="2000" b="0" i="0" dirty="0">
                <a:solidFill>
                  <a:srgbClr val="000000"/>
                </a:solidFill>
                <a:effectLst/>
                <a:latin typeface="+mj-lt"/>
              </a:rPr>
              <a:t>);</a:t>
            </a:r>
            <a:r>
              <a:rPr lang="en-US" sz="2000" b="0" i="0" dirty="0">
                <a:solidFill>
                  <a:srgbClr val="008200"/>
                </a:solidFill>
                <a:effectLst/>
                <a:latin typeface="+mj-lt"/>
              </a:rPr>
              <a:t>//passing array</a:t>
            </a:r>
            <a:r>
              <a:rPr lang="en-US" sz="2000" b="0" i="0" dirty="0">
                <a:solidFill>
                  <a:srgbClr val="000000"/>
                </a:solidFill>
                <a:effectLst/>
                <a:latin typeface="+mj-lt"/>
              </a:rPr>
              <a:t>  </a:t>
            </a:r>
          </a:p>
          <a:p>
            <a:pPr algn="just">
              <a:lnSpc>
                <a:spcPct val="150000"/>
              </a:lnSpc>
            </a:pPr>
            <a:r>
              <a:rPr lang="en-US" sz="2000" b="0" i="0" dirty="0">
                <a:solidFill>
                  <a:srgbClr val="C00000"/>
                </a:solidFill>
                <a:effectLst/>
                <a:latin typeface="+mj-lt"/>
              </a:rPr>
              <a:t>Methods to declare a function that receives an array as an argument</a:t>
            </a:r>
          </a:p>
          <a:p>
            <a:pPr marL="342900" indent="-342900" algn="just">
              <a:lnSpc>
                <a:spcPct val="150000"/>
              </a:lnSpc>
              <a:buFont typeface="Arial" panose="020B0604020202020204" pitchFamily="34" charset="0"/>
              <a:buChar char="•"/>
            </a:pPr>
            <a:r>
              <a:rPr lang="en-US" sz="2000" b="0" i="0" dirty="0">
                <a:solidFill>
                  <a:srgbClr val="000000"/>
                </a:solidFill>
                <a:effectLst/>
                <a:latin typeface="+mj-lt"/>
              </a:rPr>
              <a:t>There are 3 ways to declare the function which is intended to receive an array as an argument.</a:t>
            </a:r>
          </a:p>
          <a:p>
            <a:pPr marL="457200" indent="-457200" algn="just">
              <a:lnSpc>
                <a:spcPct val="150000"/>
              </a:lnSpc>
              <a:buFont typeface="Arial" panose="020B0604020202020204" pitchFamily="34" charset="0"/>
              <a:buChar char="•"/>
            </a:pPr>
            <a:r>
              <a:rPr lang="en-US" sz="2000" b="0" i="0" dirty="0">
                <a:solidFill>
                  <a:srgbClr val="C00000"/>
                </a:solidFill>
                <a:effectLst/>
                <a:latin typeface="+mj-lt"/>
              </a:rPr>
              <a:t>First way:</a:t>
            </a:r>
          </a:p>
          <a:p>
            <a:pPr algn="just">
              <a:lnSpc>
                <a:spcPct val="150000"/>
              </a:lnSpc>
            </a:pPr>
            <a:r>
              <a:rPr lang="en-US" sz="2000" b="0" i="0" dirty="0">
                <a:effectLst/>
                <a:latin typeface="+mj-lt"/>
              </a:rPr>
              <a:t>Syntax:</a:t>
            </a:r>
          </a:p>
          <a:p>
            <a:pPr algn="just">
              <a:lnSpc>
                <a:spcPct val="150000"/>
              </a:lnSpc>
            </a:pPr>
            <a:r>
              <a:rPr lang="en-US" sz="2000" dirty="0">
                <a:solidFill>
                  <a:srgbClr val="000000"/>
                </a:solidFill>
                <a:latin typeface="+mj-lt"/>
              </a:rPr>
              <a:t>	</a:t>
            </a:r>
            <a:r>
              <a:rPr lang="en-US" sz="2000" b="0" i="0" dirty="0" err="1">
                <a:solidFill>
                  <a:srgbClr val="000000"/>
                </a:solidFill>
                <a:effectLst/>
                <a:latin typeface="+mj-lt"/>
              </a:rPr>
              <a:t>return_type</a:t>
            </a:r>
            <a:r>
              <a:rPr lang="en-US" sz="2000" b="0" i="0" dirty="0">
                <a:solidFill>
                  <a:srgbClr val="000000"/>
                </a:solidFill>
                <a:effectLst/>
                <a:latin typeface="+mj-lt"/>
              </a:rPr>
              <a:t> function(type </a:t>
            </a:r>
            <a:r>
              <a:rPr lang="en-US" sz="2000" b="0" i="0" dirty="0" err="1">
                <a:solidFill>
                  <a:srgbClr val="000000"/>
                </a:solidFill>
                <a:effectLst/>
                <a:latin typeface="+mj-lt"/>
              </a:rPr>
              <a:t>arrayname</a:t>
            </a:r>
            <a:r>
              <a:rPr lang="en-US" sz="2000" b="0" i="0" dirty="0">
                <a:solidFill>
                  <a:srgbClr val="000000"/>
                </a:solidFill>
                <a:effectLst/>
                <a:latin typeface="+mj-lt"/>
              </a:rPr>
              <a:t>[]) </a:t>
            </a:r>
          </a:p>
          <a:p>
            <a:pPr marL="457200" indent="-457200" algn="just">
              <a:lnSpc>
                <a:spcPct val="150000"/>
              </a:lnSpc>
              <a:buFont typeface="Arial" panose="020B0604020202020204" pitchFamily="34" charset="0"/>
              <a:buChar char="•"/>
            </a:pPr>
            <a:r>
              <a:rPr lang="en-US" sz="2000" b="0" i="0" dirty="0">
                <a:solidFill>
                  <a:srgbClr val="C00000"/>
                </a:solidFill>
                <a:effectLst/>
                <a:latin typeface="+mj-lt"/>
              </a:rPr>
              <a:t>Second way:</a:t>
            </a:r>
          </a:p>
          <a:p>
            <a:pPr algn="just">
              <a:lnSpc>
                <a:spcPct val="150000"/>
              </a:lnSpc>
            </a:pPr>
            <a:r>
              <a:rPr lang="en-US" sz="2000" dirty="0">
                <a:latin typeface="+mj-lt"/>
              </a:rPr>
              <a:t>Syntax:</a:t>
            </a:r>
            <a:endParaRPr lang="en-US" sz="2000" b="0" i="0" dirty="0">
              <a:effectLst/>
              <a:latin typeface="+mj-lt"/>
            </a:endParaRPr>
          </a:p>
          <a:p>
            <a:pPr algn="just">
              <a:lnSpc>
                <a:spcPct val="150000"/>
              </a:lnSpc>
            </a:pPr>
            <a:r>
              <a:rPr lang="en-US" sz="2000" dirty="0">
                <a:solidFill>
                  <a:srgbClr val="000000"/>
                </a:solidFill>
                <a:latin typeface="+mj-lt"/>
              </a:rPr>
              <a:t>	</a:t>
            </a:r>
            <a:r>
              <a:rPr lang="en-US" sz="2000" b="0" i="0" dirty="0" err="1">
                <a:solidFill>
                  <a:srgbClr val="000000"/>
                </a:solidFill>
                <a:effectLst/>
                <a:latin typeface="+mj-lt"/>
              </a:rPr>
              <a:t>return_type</a:t>
            </a:r>
            <a:r>
              <a:rPr lang="en-US" sz="2000" b="0" i="0" dirty="0">
                <a:solidFill>
                  <a:srgbClr val="000000"/>
                </a:solidFill>
                <a:effectLst/>
                <a:latin typeface="+mj-lt"/>
              </a:rPr>
              <a:t> function(type </a:t>
            </a:r>
            <a:r>
              <a:rPr lang="en-US" sz="2000" b="0" i="0" dirty="0" err="1">
                <a:solidFill>
                  <a:srgbClr val="000000"/>
                </a:solidFill>
                <a:effectLst/>
                <a:latin typeface="+mj-lt"/>
              </a:rPr>
              <a:t>arrayname</a:t>
            </a:r>
            <a:r>
              <a:rPr lang="en-US" sz="2000" b="0" i="0" dirty="0">
                <a:solidFill>
                  <a:srgbClr val="000000"/>
                </a:solidFill>
                <a:effectLst/>
                <a:latin typeface="+mj-lt"/>
              </a:rPr>
              <a:t>[SIZE])  </a:t>
            </a:r>
          </a:p>
          <a:p>
            <a:pPr marL="457200" indent="-457200" algn="just">
              <a:lnSpc>
                <a:spcPct val="150000"/>
              </a:lnSpc>
              <a:buFont typeface="Arial" panose="020B0604020202020204" pitchFamily="34" charset="0"/>
              <a:buChar char="•"/>
            </a:pPr>
            <a:r>
              <a:rPr lang="en-US" sz="2000" b="0" i="0" dirty="0">
                <a:solidFill>
                  <a:srgbClr val="C00000"/>
                </a:solidFill>
                <a:effectLst/>
                <a:latin typeface="+mj-lt"/>
              </a:rPr>
              <a:t>Third way:</a:t>
            </a:r>
          </a:p>
          <a:p>
            <a:pPr algn="just">
              <a:lnSpc>
                <a:spcPct val="150000"/>
              </a:lnSpc>
            </a:pPr>
            <a:r>
              <a:rPr lang="en-US" sz="2000" b="0" i="0" dirty="0">
                <a:solidFill>
                  <a:srgbClr val="000000"/>
                </a:solidFill>
                <a:effectLst/>
                <a:latin typeface="+mj-lt"/>
              </a:rPr>
              <a:t>Syntax:</a:t>
            </a:r>
          </a:p>
          <a:p>
            <a:pPr algn="just">
              <a:lnSpc>
                <a:spcPct val="150000"/>
              </a:lnSpc>
            </a:pPr>
            <a:r>
              <a:rPr lang="en-US" sz="2000" b="0" i="0" dirty="0">
                <a:solidFill>
                  <a:srgbClr val="000000"/>
                </a:solidFill>
                <a:effectLst/>
                <a:latin typeface="+mj-lt"/>
              </a:rPr>
              <a:t>	</a:t>
            </a:r>
            <a:r>
              <a:rPr lang="en-US" sz="2000" b="0" i="0" dirty="0" err="1">
                <a:solidFill>
                  <a:srgbClr val="000000"/>
                </a:solidFill>
                <a:effectLst/>
                <a:latin typeface="+mj-lt"/>
              </a:rPr>
              <a:t>return_type</a:t>
            </a:r>
            <a:r>
              <a:rPr lang="en-US" sz="2000" b="0" i="0" dirty="0">
                <a:solidFill>
                  <a:srgbClr val="000000"/>
                </a:solidFill>
                <a:effectLst/>
                <a:latin typeface="+mj-lt"/>
              </a:rPr>
              <a:t> function(type *</a:t>
            </a:r>
            <a:r>
              <a:rPr lang="en-US" sz="2000" b="0" i="0" dirty="0" err="1">
                <a:solidFill>
                  <a:srgbClr val="000000"/>
                </a:solidFill>
                <a:effectLst/>
                <a:latin typeface="+mj-lt"/>
              </a:rPr>
              <a:t>arrayname</a:t>
            </a:r>
            <a:r>
              <a:rPr lang="en-US" sz="2000" b="0" i="0" dirty="0">
                <a:solidFill>
                  <a:srgbClr val="000000"/>
                </a:solidFill>
                <a:effectLst/>
                <a:latin typeface="+mj-lt"/>
              </a:rPr>
              <a:t>)</a:t>
            </a:r>
          </a:p>
        </p:txBody>
      </p:sp>
    </p:spTree>
    <p:extLst>
      <p:ext uri="{BB962C8B-B14F-4D97-AF65-F5344CB8AC3E}">
        <p14:creationId xmlns:p14="http://schemas.microsoft.com/office/powerpoint/2010/main" val="206618602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8B56DDA-5A7D-0DF7-8EDB-11FEA9CE2485}"/>
              </a:ext>
            </a:extLst>
          </p:cNvPr>
          <p:cNvPicPr>
            <a:picLocks noChangeAspect="1"/>
          </p:cNvPicPr>
          <p:nvPr/>
        </p:nvPicPr>
        <p:blipFill>
          <a:blip r:embed="rId2"/>
          <a:stretch>
            <a:fillRect/>
          </a:stretch>
        </p:blipFill>
        <p:spPr>
          <a:xfrm>
            <a:off x="163750" y="228600"/>
            <a:ext cx="6389450" cy="4708602"/>
          </a:xfrm>
          <a:prstGeom prst="rect">
            <a:avLst/>
          </a:prstGeom>
        </p:spPr>
      </p:pic>
      <p:pic>
        <p:nvPicPr>
          <p:cNvPr id="5" name="Picture 4">
            <a:extLst>
              <a:ext uri="{FF2B5EF4-FFF2-40B4-BE49-F238E27FC236}">
                <a16:creationId xmlns:a16="http://schemas.microsoft.com/office/drawing/2014/main" id="{921CD954-270D-EAEB-9D62-33A9E19B8D63}"/>
              </a:ext>
            </a:extLst>
          </p:cNvPr>
          <p:cNvPicPr>
            <a:picLocks noChangeAspect="1"/>
          </p:cNvPicPr>
          <p:nvPr/>
        </p:nvPicPr>
        <p:blipFill>
          <a:blip r:embed="rId3"/>
          <a:stretch>
            <a:fillRect/>
          </a:stretch>
        </p:blipFill>
        <p:spPr>
          <a:xfrm>
            <a:off x="6553200" y="1295400"/>
            <a:ext cx="2369269" cy="1931865"/>
          </a:xfrm>
          <a:prstGeom prst="rect">
            <a:avLst/>
          </a:prstGeom>
        </p:spPr>
      </p:pic>
      <p:sp>
        <p:nvSpPr>
          <p:cNvPr id="6" name="Rectangle 1">
            <a:extLst>
              <a:ext uri="{FF2B5EF4-FFF2-40B4-BE49-F238E27FC236}">
                <a16:creationId xmlns:a16="http://schemas.microsoft.com/office/drawing/2014/main" id="{6377E50B-B9AD-8AFC-B2A0-6B7DF86BB596}"/>
              </a:ext>
            </a:extLst>
          </p:cNvPr>
          <p:cNvSpPr>
            <a:spLocks noChangeArrowheads="1"/>
          </p:cNvSpPr>
          <p:nvPr/>
        </p:nvSpPr>
        <p:spPr bwMode="auto">
          <a:xfrm>
            <a:off x="304799" y="5196272"/>
            <a:ext cx="8534399" cy="875624"/>
          </a:xfrm>
          <a:prstGeom prst="rect">
            <a:avLst/>
          </a:prstGeom>
          <a:solidFill>
            <a:schemeClr val="bg1"/>
          </a:solidFill>
          <a:ln>
            <a:noFill/>
          </a:ln>
          <a:effectLst/>
        </p:spPr>
        <p:txBody>
          <a:bodyPr vert="horz" wrap="square" lIns="9522" tIns="0" rIns="9522"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342900" marR="0" lvl="0" indent="-342900" algn="just"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000" b="0" i="0" u="none" strike="noStrike" cap="none" normalizeH="0" baseline="0" dirty="0">
                <a:ln>
                  <a:noFill/>
                </a:ln>
                <a:solidFill>
                  <a:schemeClr val="tx1"/>
                </a:solidFill>
                <a:effectLst/>
                <a:latin typeface="+mj-lt"/>
              </a:rPr>
              <a:t>Here, we have passed array parameters to the display() function in the same way we pass variables to a function. </a:t>
            </a:r>
          </a:p>
        </p:txBody>
      </p:sp>
    </p:spTree>
    <p:extLst>
      <p:ext uri="{BB962C8B-B14F-4D97-AF65-F5344CB8AC3E}">
        <p14:creationId xmlns:p14="http://schemas.microsoft.com/office/powerpoint/2010/main" val="194693327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EC8F8CD-D82A-68C2-80C8-5FA62237C79D}"/>
              </a:ext>
            </a:extLst>
          </p:cNvPr>
          <p:cNvSpPr txBox="1"/>
          <p:nvPr/>
        </p:nvSpPr>
        <p:spPr>
          <a:xfrm>
            <a:off x="1028700" y="304800"/>
            <a:ext cx="7086600" cy="707886"/>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4000" b="0" i="0" dirty="0">
                <a:solidFill>
                  <a:srgbClr val="610B38"/>
                </a:solidFill>
                <a:effectLst/>
                <a:latin typeface="erdana"/>
              </a:rPr>
              <a:t>C function to Sort the Array</a:t>
            </a:r>
          </a:p>
        </p:txBody>
      </p:sp>
      <p:pic>
        <p:nvPicPr>
          <p:cNvPr id="4" name="Picture 3">
            <a:extLst>
              <a:ext uri="{FF2B5EF4-FFF2-40B4-BE49-F238E27FC236}">
                <a16:creationId xmlns:a16="http://schemas.microsoft.com/office/drawing/2014/main" id="{C6A2D8FF-F4CC-BF4F-5872-06FE51D62851}"/>
              </a:ext>
            </a:extLst>
          </p:cNvPr>
          <p:cNvPicPr>
            <a:picLocks noChangeAspect="1"/>
          </p:cNvPicPr>
          <p:nvPr/>
        </p:nvPicPr>
        <p:blipFill>
          <a:blip r:embed="rId2"/>
          <a:stretch>
            <a:fillRect/>
          </a:stretch>
        </p:blipFill>
        <p:spPr>
          <a:xfrm>
            <a:off x="2071642" y="1676400"/>
            <a:ext cx="5000716" cy="2743200"/>
          </a:xfrm>
          <a:prstGeom prst="rect">
            <a:avLst/>
          </a:prstGeom>
        </p:spPr>
      </p:pic>
    </p:spTree>
    <p:extLst>
      <p:ext uri="{BB962C8B-B14F-4D97-AF65-F5344CB8AC3E}">
        <p14:creationId xmlns:p14="http://schemas.microsoft.com/office/powerpoint/2010/main" val="371968051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0EAF747-516B-05EB-0C0C-0AB1580B86D4}"/>
              </a:ext>
            </a:extLst>
          </p:cNvPr>
          <p:cNvPicPr>
            <a:picLocks noChangeAspect="1"/>
          </p:cNvPicPr>
          <p:nvPr/>
        </p:nvPicPr>
        <p:blipFill>
          <a:blip r:embed="rId2"/>
          <a:stretch>
            <a:fillRect/>
          </a:stretch>
        </p:blipFill>
        <p:spPr>
          <a:xfrm>
            <a:off x="2012298" y="228600"/>
            <a:ext cx="5119404" cy="6158539"/>
          </a:xfrm>
          <a:prstGeom prst="rect">
            <a:avLst/>
          </a:prstGeom>
        </p:spPr>
      </p:pic>
    </p:spTree>
    <p:extLst>
      <p:ext uri="{BB962C8B-B14F-4D97-AF65-F5344CB8AC3E}">
        <p14:creationId xmlns:p14="http://schemas.microsoft.com/office/powerpoint/2010/main" val="218226159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EF1EF07-193F-3EF8-40E7-EEB9FAA35C68}"/>
              </a:ext>
            </a:extLst>
          </p:cNvPr>
          <p:cNvPicPr>
            <a:picLocks noChangeAspect="1"/>
          </p:cNvPicPr>
          <p:nvPr/>
        </p:nvPicPr>
        <p:blipFill>
          <a:blip r:embed="rId2"/>
          <a:stretch>
            <a:fillRect/>
          </a:stretch>
        </p:blipFill>
        <p:spPr>
          <a:xfrm>
            <a:off x="2393926" y="34247"/>
            <a:ext cx="4356148" cy="2362200"/>
          </a:xfrm>
          <a:prstGeom prst="rect">
            <a:avLst/>
          </a:prstGeom>
        </p:spPr>
      </p:pic>
      <p:pic>
        <p:nvPicPr>
          <p:cNvPr id="4" name="Picture 3">
            <a:extLst>
              <a:ext uri="{FF2B5EF4-FFF2-40B4-BE49-F238E27FC236}">
                <a16:creationId xmlns:a16="http://schemas.microsoft.com/office/drawing/2014/main" id="{A09966AC-57EF-F241-CD3B-F5A7E8DDFB50}"/>
              </a:ext>
            </a:extLst>
          </p:cNvPr>
          <p:cNvPicPr>
            <a:picLocks noChangeAspect="1"/>
          </p:cNvPicPr>
          <p:nvPr/>
        </p:nvPicPr>
        <p:blipFill>
          <a:blip r:embed="rId3"/>
          <a:stretch>
            <a:fillRect/>
          </a:stretch>
        </p:blipFill>
        <p:spPr>
          <a:xfrm>
            <a:off x="2819400" y="2475403"/>
            <a:ext cx="3581400" cy="4340372"/>
          </a:xfrm>
          <a:prstGeom prst="rect">
            <a:avLst/>
          </a:prstGeom>
        </p:spPr>
      </p:pic>
    </p:spTree>
    <p:extLst>
      <p:ext uri="{BB962C8B-B14F-4D97-AF65-F5344CB8AC3E}">
        <p14:creationId xmlns:p14="http://schemas.microsoft.com/office/powerpoint/2010/main" val="16595972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39856"/>
            <a:ext cx="9144000" cy="646331"/>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algn="ctr"/>
            <a:r>
              <a:rPr lang="en-US" sz="3600" b="1" dirty="0">
                <a:solidFill>
                  <a:schemeClr val="tx1"/>
                </a:solidFill>
              </a:rPr>
              <a:t>Calling functions and called functions</a:t>
            </a:r>
          </a:p>
        </p:txBody>
      </p:sp>
      <p:pic>
        <p:nvPicPr>
          <p:cNvPr id="27650" name="Picture 2"/>
          <p:cNvPicPr>
            <a:picLocks noChangeAspect="1" noChangeArrowheads="1"/>
          </p:cNvPicPr>
          <p:nvPr/>
        </p:nvPicPr>
        <p:blipFill>
          <a:blip r:embed="rId2"/>
          <a:srcRect/>
          <a:stretch>
            <a:fillRect/>
          </a:stretch>
        </p:blipFill>
        <p:spPr bwMode="auto">
          <a:xfrm>
            <a:off x="85572" y="838200"/>
            <a:ext cx="2166424" cy="5791576"/>
          </a:xfrm>
          <a:prstGeom prst="rect">
            <a:avLst/>
          </a:prstGeom>
          <a:ln>
            <a:noFill/>
          </a:ln>
          <a:effectLst>
            <a:outerShdw blurRad="292100" dist="139700" dir="2700000" algn="tl" rotWithShape="0">
              <a:srgbClr val="333333">
                <a:alpha val="65000"/>
              </a:srgbClr>
            </a:outerShdw>
          </a:effectLst>
        </p:spPr>
      </p:pic>
      <p:sp>
        <p:nvSpPr>
          <p:cNvPr id="4" name="TextBox 3"/>
          <p:cNvSpPr txBox="1"/>
          <p:nvPr/>
        </p:nvSpPr>
        <p:spPr>
          <a:xfrm>
            <a:off x="2438400" y="1066800"/>
            <a:ext cx="6705600" cy="400110"/>
          </a:xfrm>
          <a:prstGeom prst="rect">
            <a:avLst/>
          </a:prstGeom>
          <a:noFill/>
        </p:spPr>
        <p:txBody>
          <a:bodyPr wrap="square" rtlCol="0">
            <a:spAutoFit/>
          </a:bodyPr>
          <a:lstStyle/>
          <a:p>
            <a:r>
              <a:rPr lang="en-US" sz="2000" b="1" u="sng" dirty="0"/>
              <a:t>Find the number of calling functions and called functions</a:t>
            </a:r>
            <a:r>
              <a:rPr lang="en-US" sz="2000" u="sng" dirty="0"/>
              <a:t>.</a:t>
            </a:r>
          </a:p>
        </p:txBody>
      </p:sp>
      <p:sp>
        <p:nvSpPr>
          <p:cNvPr id="5" name="TextBox 4"/>
          <p:cNvSpPr txBox="1"/>
          <p:nvPr/>
        </p:nvSpPr>
        <p:spPr>
          <a:xfrm>
            <a:off x="2514600" y="2362200"/>
            <a:ext cx="6400800" cy="1692771"/>
          </a:xfrm>
          <a:prstGeom prst="rect">
            <a:avLst/>
          </a:prstGeom>
          <a:noFill/>
        </p:spPr>
        <p:txBody>
          <a:bodyPr wrap="square" rtlCol="0">
            <a:spAutoFit/>
          </a:bodyPr>
          <a:lstStyle/>
          <a:p>
            <a:r>
              <a:rPr lang="en-US" sz="3200" dirty="0"/>
              <a:t>Number of Calling functions :  </a:t>
            </a:r>
            <a:r>
              <a:rPr lang="en-US" sz="3600" b="1" dirty="0"/>
              <a:t>?</a:t>
            </a:r>
            <a:endParaRPr lang="en-US" sz="3200" b="1" dirty="0"/>
          </a:p>
          <a:p>
            <a:endParaRPr lang="en-US" sz="3200" dirty="0"/>
          </a:p>
          <a:p>
            <a:r>
              <a:rPr lang="en-US" sz="3200" dirty="0"/>
              <a:t>Number of Called functions :  </a:t>
            </a:r>
            <a:r>
              <a:rPr lang="en-US" sz="3600" b="1" dirty="0"/>
              <a:t>?</a:t>
            </a:r>
            <a:endParaRPr lang="en-US" sz="3200" b="1" dirty="0"/>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36587DC-7779-4016-38F0-42B6536C63E0}"/>
              </a:ext>
            </a:extLst>
          </p:cNvPr>
          <p:cNvSpPr txBox="1"/>
          <p:nvPr/>
        </p:nvSpPr>
        <p:spPr>
          <a:xfrm>
            <a:off x="723900" y="381000"/>
            <a:ext cx="7772400" cy="707886"/>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4000" dirty="0"/>
              <a:t>Passing 2D Arrays to Functions</a:t>
            </a:r>
          </a:p>
        </p:txBody>
      </p:sp>
      <p:sp>
        <p:nvSpPr>
          <p:cNvPr id="6" name="TextBox 5">
            <a:extLst>
              <a:ext uri="{FF2B5EF4-FFF2-40B4-BE49-F238E27FC236}">
                <a16:creationId xmlns:a16="http://schemas.microsoft.com/office/drawing/2014/main" id="{ACB05135-A643-E56B-F8CE-5B871E023E62}"/>
              </a:ext>
            </a:extLst>
          </p:cNvPr>
          <p:cNvSpPr txBox="1"/>
          <p:nvPr/>
        </p:nvSpPr>
        <p:spPr>
          <a:xfrm>
            <a:off x="533400" y="1676400"/>
            <a:ext cx="8153400" cy="1891287"/>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0" i="0" dirty="0">
                <a:effectLst/>
                <a:latin typeface="+mj-lt"/>
              </a:rPr>
              <a:t>To pass multidimensional arrays to a function, only the name of the array is passed to the function (similar to one-dimensional arrays).</a:t>
            </a:r>
          </a:p>
          <a:p>
            <a:pPr algn="just">
              <a:lnSpc>
                <a:spcPct val="150000"/>
              </a:lnSpc>
            </a:pPr>
            <a:r>
              <a:rPr lang="en-US" sz="2000" b="0" i="0" dirty="0">
                <a:effectLst/>
                <a:latin typeface="+mj-lt"/>
              </a:rPr>
              <a:t>Syntax:</a:t>
            </a:r>
          </a:p>
          <a:p>
            <a:pPr algn="just">
              <a:lnSpc>
                <a:spcPct val="150000"/>
              </a:lnSpc>
            </a:pPr>
            <a:r>
              <a:rPr lang="en-US" sz="2000" dirty="0">
                <a:solidFill>
                  <a:srgbClr val="000000"/>
                </a:solidFill>
                <a:latin typeface="+mj-lt"/>
              </a:rPr>
              <a:t>	</a:t>
            </a:r>
            <a:r>
              <a:rPr lang="en-US" sz="2000" b="0" i="0" dirty="0" err="1">
                <a:solidFill>
                  <a:srgbClr val="000000"/>
                </a:solidFill>
                <a:effectLst/>
                <a:latin typeface="+mj-lt"/>
              </a:rPr>
              <a:t>return_type</a:t>
            </a:r>
            <a:r>
              <a:rPr lang="en-US" sz="2000" b="0" i="0" dirty="0">
                <a:solidFill>
                  <a:srgbClr val="000000"/>
                </a:solidFill>
                <a:effectLst/>
                <a:latin typeface="+mj-lt"/>
              </a:rPr>
              <a:t> function(type </a:t>
            </a:r>
            <a:r>
              <a:rPr lang="en-US" sz="2000" b="0" i="0" dirty="0" err="1">
                <a:solidFill>
                  <a:srgbClr val="000000"/>
                </a:solidFill>
                <a:effectLst/>
                <a:latin typeface="+mj-lt"/>
              </a:rPr>
              <a:t>arrayname</a:t>
            </a:r>
            <a:r>
              <a:rPr lang="en-US" sz="2000" b="0" i="0" dirty="0">
                <a:solidFill>
                  <a:srgbClr val="000000"/>
                </a:solidFill>
                <a:effectLst/>
                <a:latin typeface="+mj-lt"/>
              </a:rPr>
              <a:t>[row][column])</a:t>
            </a:r>
            <a:endParaRPr lang="en-IN" sz="2000" dirty="0">
              <a:latin typeface="+mj-lt"/>
            </a:endParaRPr>
          </a:p>
        </p:txBody>
      </p:sp>
    </p:spTree>
    <p:extLst>
      <p:ext uri="{BB962C8B-B14F-4D97-AF65-F5344CB8AC3E}">
        <p14:creationId xmlns:p14="http://schemas.microsoft.com/office/powerpoint/2010/main" val="403842569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836C695-2CA9-DD5A-DEDB-79CFC117C09E}"/>
              </a:ext>
            </a:extLst>
          </p:cNvPr>
          <p:cNvPicPr>
            <a:picLocks noChangeAspect="1"/>
          </p:cNvPicPr>
          <p:nvPr/>
        </p:nvPicPr>
        <p:blipFill>
          <a:blip r:embed="rId2"/>
          <a:stretch>
            <a:fillRect/>
          </a:stretch>
        </p:blipFill>
        <p:spPr>
          <a:xfrm>
            <a:off x="685800" y="304800"/>
            <a:ext cx="5029199" cy="5963679"/>
          </a:xfrm>
          <a:prstGeom prst="rect">
            <a:avLst/>
          </a:prstGeom>
        </p:spPr>
      </p:pic>
      <p:pic>
        <p:nvPicPr>
          <p:cNvPr id="5" name="Picture 4">
            <a:extLst>
              <a:ext uri="{FF2B5EF4-FFF2-40B4-BE49-F238E27FC236}">
                <a16:creationId xmlns:a16="http://schemas.microsoft.com/office/drawing/2014/main" id="{FB12E31C-A128-6F19-42F2-07F0928383F5}"/>
              </a:ext>
            </a:extLst>
          </p:cNvPr>
          <p:cNvPicPr>
            <a:picLocks noChangeAspect="1"/>
          </p:cNvPicPr>
          <p:nvPr/>
        </p:nvPicPr>
        <p:blipFill>
          <a:blip r:embed="rId3"/>
          <a:stretch>
            <a:fillRect/>
          </a:stretch>
        </p:blipFill>
        <p:spPr>
          <a:xfrm>
            <a:off x="6400800" y="3507694"/>
            <a:ext cx="1600200" cy="2760785"/>
          </a:xfrm>
          <a:prstGeom prst="rect">
            <a:avLst/>
          </a:prstGeom>
        </p:spPr>
      </p:pic>
    </p:spTree>
    <p:extLst>
      <p:ext uri="{BB962C8B-B14F-4D97-AF65-F5344CB8AC3E}">
        <p14:creationId xmlns:p14="http://schemas.microsoft.com/office/powerpoint/2010/main" val="367427183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14400" y="2028616"/>
            <a:ext cx="7315200" cy="2800767"/>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88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Storage Classes in C</a:t>
            </a: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11720"/>
            <a:ext cx="9144000" cy="646331"/>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algn="ctr"/>
            <a:r>
              <a:rPr lang="en-US" sz="3600" b="1" dirty="0">
                <a:solidFill>
                  <a:schemeClr val="tx1"/>
                </a:solidFill>
              </a:rPr>
              <a:t>Storage Classes in C</a:t>
            </a:r>
          </a:p>
        </p:txBody>
      </p:sp>
      <p:sp>
        <p:nvSpPr>
          <p:cNvPr id="3" name="TextBox 2"/>
          <p:cNvSpPr txBox="1"/>
          <p:nvPr/>
        </p:nvSpPr>
        <p:spPr>
          <a:xfrm>
            <a:off x="304800" y="985904"/>
            <a:ext cx="8534400" cy="4893647"/>
          </a:xfrm>
          <a:prstGeom prst="rect">
            <a:avLst/>
          </a:prstGeom>
          <a:noFill/>
        </p:spPr>
        <p:txBody>
          <a:bodyPr wrap="square" rtlCol="0">
            <a:spAutoFit/>
          </a:bodyPr>
          <a:lstStyle/>
          <a:p>
            <a:r>
              <a:rPr lang="en-US" sz="2800" b="1" dirty="0">
                <a:solidFill>
                  <a:srgbClr val="C00000"/>
                </a:solidFill>
              </a:rPr>
              <a:t>Definition: </a:t>
            </a:r>
            <a:r>
              <a:rPr lang="en-US" sz="2800" b="0" i="0" dirty="0">
                <a:solidFill>
                  <a:srgbClr val="333333"/>
                </a:solidFill>
                <a:effectLst/>
                <a:latin typeface="inter-regular"/>
              </a:rPr>
              <a:t>Storage classes in C are used to determine the lifetime, visibility, memory location, and initial value of a variable. </a:t>
            </a:r>
            <a:endParaRPr lang="en-US" dirty="0"/>
          </a:p>
          <a:p>
            <a:endParaRPr lang="en-US" dirty="0"/>
          </a:p>
          <a:p>
            <a:pPr algn="just">
              <a:lnSpc>
                <a:spcPct val="150000"/>
              </a:lnSpc>
            </a:pPr>
            <a:r>
              <a:rPr lang="en-US" sz="2800" b="0" i="0" dirty="0">
                <a:solidFill>
                  <a:srgbClr val="333333"/>
                </a:solidFill>
                <a:effectLst/>
                <a:latin typeface="inter-regular"/>
              </a:rPr>
              <a:t>There are four types of storage classes in C</a:t>
            </a:r>
          </a:p>
          <a:p>
            <a:pPr marL="800100" lvl="1" indent="-342900" algn="just">
              <a:lnSpc>
                <a:spcPct val="150000"/>
              </a:lnSpc>
              <a:buFont typeface="Arial" panose="020B0604020202020204" pitchFamily="34" charset="0"/>
              <a:buChar char="•"/>
            </a:pPr>
            <a:r>
              <a:rPr lang="en-US" sz="2400" b="0" i="0" dirty="0">
                <a:solidFill>
                  <a:srgbClr val="000000"/>
                </a:solidFill>
                <a:effectLst/>
                <a:latin typeface="inter-regular"/>
              </a:rPr>
              <a:t>Automatic</a:t>
            </a:r>
          </a:p>
          <a:p>
            <a:pPr marL="800100" lvl="1" indent="-342900" algn="just">
              <a:lnSpc>
                <a:spcPct val="150000"/>
              </a:lnSpc>
              <a:buFont typeface="Arial" panose="020B0604020202020204" pitchFamily="34" charset="0"/>
              <a:buChar char="•"/>
            </a:pPr>
            <a:r>
              <a:rPr lang="en-US" sz="2400" b="0" i="0" dirty="0">
                <a:solidFill>
                  <a:srgbClr val="000000"/>
                </a:solidFill>
                <a:effectLst/>
                <a:latin typeface="inter-regular"/>
              </a:rPr>
              <a:t>External</a:t>
            </a:r>
          </a:p>
          <a:p>
            <a:pPr marL="800100" lvl="1" indent="-342900" algn="just">
              <a:lnSpc>
                <a:spcPct val="150000"/>
              </a:lnSpc>
              <a:buFont typeface="Arial" panose="020B0604020202020204" pitchFamily="34" charset="0"/>
              <a:buChar char="•"/>
            </a:pPr>
            <a:r>
              <a:rPr lang="en-US" sz="2400" b="0" i="0" dirty="0">
                <a:solidFill>
                  <a:srgbClr val="000000"/>
                </a:solidFill>
                <a:effectLst/>
                <a:latin typeface="inter-regular"/>
              </a:rPr>
              <a:t>Static</a:t>
            </a:r>
          </a:p>
          <a:p>
            <a:pPr marL="800100" lvl="1" indent="-342900" algn="just">
              <a:lnSpc>
                <a:spcPct val="150000"/>
              </a:lnSpc>
              <a:buFont typeface="Arial" panose="020B0604020202020204" pitchFamily="34" charset="0"/>
              <a:buChar char="•"/>
            </a:pPr>
            <a:r>
              <a:rPr lang="en-US" sz="2400" b="0" i="0" dirty="0">
                <a:solidFill>
                  <a:srgbClr val="000000"/>
                </a:solidFill>
                <a:effectLst/>
                <a:latin typeface="inter-regular"/>
              </a:rPr>
              <a:t>Register</a:t>
            </a:r>
          </a:p>
          <a:p>
            <a:pPr algn="just"/>
            <a:endParaRPr lang="en-US" sz="2400" b="0" i="0" dirty="0">
              <a:solidFill>
                <a:srgbClr val="000000"/>
              </a:solidFill>
              <a:effectLst/>
              <a:latin typeface="inter-regular"/>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11721"/>
            <a:ext cx="9144000" cy="584775"/>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algn="ctr"/>
            <a:r>
              <a:rPr lang="en-US" sz="3200" b="1" dirty="0">
                <a:solidFill>
                  <a:schemeClr val="tx1"/>
                </a:solidFill>
              </a:rPr>
              <a:t>Types of Storage Classes</a:t>
            </a:r>
          </a:p>
        </p:txBody>
      </p:sp>
      <p:pic>
        <p:nvPicPr>
          <p:cNvPr id="3" name="Picture 2">
            <a:extLst>
              <a:ext uri="{FF2B5EF4-FFF2-40B4-BE49-F238E27FC236}">
                <a16:creationId xmlns:a16="http://schemas.microsoft.com/office/drawing/2014/main" id="{8F27A080-DFD7-2644-522D-D5EDE218A283}"/>
              </a:ext>
            </a:extLst>
          </p:cNvPr>
          <p:cNvPicPr>
            <a:picLocks noChangeAspect="1"/>
          </p:cNvPicPr>
          <p:nvPr/>
        </p:nvPicPr>
        <p:blipFill>
          <a:blip r:embed="rId2"/>
          <a:stretch>
            <a:fillRect/>
          </a:stretch>
        </p:blipFill>
        <p:spPr>
          <a:xfrm>
            <a:off x="579034" y="990600"/>
            <a:ext cx="8107766" cy="5456558"/>
          </a:xfrm>
          <a:prstGeom prst="rect">
            <a:avLst/>
          </a:prstGeom>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54F6BEC-E64F-B039-0A3F-47F1D9E6D849}"/>
              </a:ext>
            </a:extLst>
          </p:cNvPr>
          <p:cNvSpPr txBox="1"/>
          <p:nvPr/>
        </p:nvSpPr>
        <p:spPr>
          <a:xfrm>
            <a:off x="381000" y="914400"/>
            <a:ext cx="8382000" cy="5626027"/>
          </a:xfrm>
          <a:prstGeom prst="rect">
            <a:avLst/>
          </a:prstGeom>
          <a:noFill/>
        </p:spPr>
        <p:txBody>
          <a:bodyPr wrap="square">
            <a:spAutoFit/>
          </a:bodyPr>
          <a:lstStyle/>
          <a:p>
            <a:pPr marL="342900" indent="-342900" algn="just">
              <a:lnSpc>
                <a:spcPct val="150000"/>
              </a:lnSpc>
              <a:buFont typeface="Arial" panose="020B0604020202020204" pitchFamily="34" charset="0"/>
              <a:buChar char="•"/>
            </a:pPr>
            <a:r>
              <a:rPr lang="en-US" sz="2200" b="1" dirty="0">
                <a:effectLst/>
                <a:highlight>
                  <a:srgbClr val="FFFF00"/>
                </a:highlight>
                <a:latin typeface="inter-regular"/>
              </a:rPr>
              <a:t>Automatic variables are allocated memory automatically at runtime.</a:t>
            </a:r>
          </a:p>
          <a:p>
            <a:pPr marL="342900" indent="-342900" algn="just">
              <a:lnSpc>
                <a:spcPct val="150000"/>
              </a:lnSpc>
              <a:buFont typeface="Arial" panose="020B0604020202020204" pitchFamily="34" charset="0"/>
              <a:buChar char="•"/>
            </a:pPr>
            <a:r>
              <a:rPr lang="en-US" sz="2200" b="0" i="0" dirty="0">
                <a:solidFill>
                  <a:srgbClr val="000000"/>
                </a:solidFill>
                <a:effectLst/>
                <a:latin typeface="inter-regular"/>
              </a:rPr>
              <a:t>The visibility of the automatic variables is limited to the block in which they are defined.</a:t>
            </a:r>
          </a:p>
          <a:p>
            <a:pPr marL="342900" indent="-342900" algn="just">
              <a:lnSpc>
                <a:spcPct val="150000"/>
              </a:lnSpc>
              <a:buFont typeface="Arial" panose="020B0604020202020204" pitchFamily="34" charset="0"/>
              <a:buChar char="•"/>
            </a:pPr>
            <a:r>
              <a:rPr lang="en-US" sz="2200" b="0" i="0" dirty="0">
                <a:solidFill>
                  <a:srgbClr val="333333"/>
                </a:solidFill>
                <a:effectLst/>
                <a:latin typeface="inter-regular"/>
              </a:rPr>
              <a:t>The scope of the automatic variables is limited to the block in which they are defined. </a:t>
            </a:r>
            <a:r>
              <a:rPr lang="en-US" sz="2200" b="1" i="0" dirty="0">
                <a:effectLst/>
                <a:highlight>
                  <a:srgbClr val="FFFF00"/>
                </a:highlight>
                <a:latin typeface="inter-regular"/>
              </a:rPr>
              <a:t>The automatic variables are initialized to garbage by default.</a:t>
            </a:r>
          </a:p>
          <a:p>
            <a:pPr marL="342900" indent="-342900" algn="just">
              <a:lnSpc>
                <a:spcPct val="150000"/>
              </a:lnSpc>
              <a:buFont typeface="Arial" panose="020B0604020202020204" pitchFamily="34" charset="0"/>
              <a:buChar char="•"/>
            </a:pPr>
            <a:r>
              <a:rPr lang="en-US" sz="2200" b="0" i="0" dirty="0">
                <a:solidFill>
                  <a:srgbClr val="000000"/>
                </a:solidFill>
                <a:effectLst/>
                <a:latin typeface="inter-regular"/>
              </a:rPr>
              <a:t>The memory assigned to automatic variables gets freed upon exiting from the block.</a:t>
            </a:r>
          </a:p>
          <a:p>
            <a:pPr marL="342900" indent="-342900" algn="just">
              <a:lnSpc>
                <a:spcPct val="150000"/>
              </a:lnSpc>
              <a:buFont typeface="Arial" panose="020B0604020202020204" pitchFamily="34" charset="0"/>
              <a:buChar char="•"/>
            </a:pPr>
            <a:r>
              <a:rPr lang="en-US" sz="2200" b="1" dirty="0">
                <a:effectLst/>
                <a:highlight>
                  <a:srgbClr val="FFFF00"/>
                </a:highlight>
                <a:latin typeface="inter-regular"/>
              </a:rPr>
              <a:t>The keyword used for defining automatic variables is auto.</a:t>
            </a:r>
          </a:p>
          <a:p>
            <a:pPr marL="342900" indent="-342900" algn="just">
              <a:lnSpc>
                <a:spcPct val="150000"/>
              </a:lnSpc>
              <a:buFont typeface="Arial" panose="020B0604020202020204" pitchFamily="34" charset="0"/>
              <a:buChar char="•"/>
            </a:pPr>
            <a:r>
              <a:rPr lang="en-US" sz="2200" b="1" dirty="0">
                <a:effectLst/>
                <a:highlight>
                  <a:srgbClr val="FFFF00"/>
                </a:highlight>
                <a:latin typeface="inter-regular"/>
              </a:rPr>
              <a:t>Every local variable is automatic in C by default.</a:t>
            </a:r>
          </a:p>
        </p:txBody>
      </p:sp>
      <p:sp>
        <p:nvSpPr>
          <p:cNvPr id="4" name="TextBox 3">
            <a:extLst>
              <a:ext uri="{FF2B5EF4-FFF2-40B4-BE49-F238E27FC236}">
                <a16:creationId xmlns:a16="http://schemas.microsoft.com/office/drawing/2014/main" id="{B866E38B-B7E9-FC7F-B19D-62531CBFD8C9}"/>
              </a:ext>
            </a:extLst>
          </p:cNvPr>
          <p:cNvSpPr txBox="1"/>
          <p:nvPr/>
        </p:nvSpPr>
        <p:spPr>
          <a:xfrm>
            <a:off x="0" y="11721"/>
            <a:ext cx="9144000" cy="584775"/>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algn="ctr"/>
            <a:r>
              <a:rPr lang="en-US" sz="3200" b="1" dirty="0">
                <a:solidFill>
                  <a:schemeClr val="tx1"/>
                </a:solidFill>
              </a:rPr>
              <a:t>Automatic</a:t>
            </a:r>
          </a:p>
        </p:txBody>
      </p:sp>
    </p:spTree>
    <p:extLst>
      <p:ext uri="{BB962C8B-B14F-4D97-AF65-F5344CB8AC3E}">
        <p14:creationId xmlns:p14="http://schemas.microsoft.com/office/powerpoint/2010/main" val="79596094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5F8FACE-2CCF-7858-C65E-33CD3A210B46}"/>
              </a:ext>
            </a:extLst>
          </p:cNvPr>
          <p:cNvSpPr txBox="1"/>
          <p:nvPr/>
        </p:nvSpPr>
        <p:spPr>
          <a:xfrm>
            <a:off x="0" y="11721"/>
            <a:ext cx="9144000" cy="584775"/>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algn="ctr"/>
            <a:r>
              <a:rPr lang="en-US" sz="3200" b="1" dirty="0">
                <a:solidFill>
                  <a:schemeClr val="tx1"/>
                </a:solidFill>
              </a:rPr>
              <a:t>Example</a:t>
            </a:r>
          </a:p>
        </p:txBody>
      </p:sp>
      <p:pic>
        <p:nvPicPr>
          <p:cNvPr id="4" name="Picture 3">
            <a:extLst>
              <a:ext uri="{FF2B5EF4-FFF2-40B4-BE49-F238E27FC236}">
                <a16:creationId xmlns:a16="http://schemas.microsoft.com/office/drawing/2014/main" id="{EC0C5A8F-9585-1BA6-281A-910C0AE472D6}"/>
              </a:ext>
            </a:extLst>
          </p:cNvPr>
          <p:cNvPicPr>
            <a:picLocks noChangeAspect="1"/>
          </p:cNvPicPr>
          <p:nvPr/>
        </p:nvPicPr>
        <p:blipFill>
          <a:blip r:embed="rId2"/>
          <a:stretch>
            <a:fillRect/>
          </a:stretch>
        </p:blipFill>
        <p:spPr>
          <a:xfrm>
            <a:off x="16064" y="838199"/>
            <a:ext cx="9051736" cy="3936249"/>
          </a:xfrm>
          <a:prstGeom prst="rect">
            <a:avLst/>
          </a:prstGeom>
        </p:spPr>
      </p:pic>
      <p:pic>
        <p:nvPicPr>
          <p:cNvPr id="8" name="Picture 7">
            <a:extLst>
              <a:ext uri="{FF2B5EF4-FFF2-40B4-BE49-F238E27FC236}">
                <a16:creationId xmlns:a16="http://schemas.microsoft.com/office/drawing/2014/main" id="{6CDEC8F8-8F8E-0D0D-9F09-50CC2C01C3CC}"/>
              </a:ext>
            </a:extLst>
          </p:cNvPr>
          <p:cNvPicPr>
            <a:picLocks noChangeAspect="1"/>
          </p:cNvPicPr>
          <p:nvPr/>
        </p:nvPicPr>
        <p:blipFill>
          <a:blip r:embed="rId3"/>
          <a:stretch>
            <a:fillRect/>
          </a:stretch>
        </p:blipFill>
        <p:spPr>
          <a:xfrm>
            <a:off x="330560" y="4876800"/>
            <a:ext cx="3122751" cy="1552604"/>
          </a:xfrm>
          <a:prstGeom prst="rect">
            <a:avLst/>
          </a:prstGeom>
        </p:spPr>
      </p:pic>
    </p:spTree>
    <p:extLst>
      <p:ext uri="{BB962C8B-B14F-4D97-AF65-F5344CB8AC3E}">
        <p14:creationId xmlns:p14="http://schemas.microsoft.com/office/powerpoint/2010/main" val="4049216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5F8FACE-2CCF-7858-C65E-33CD3A210B46}"/>
              </a:ext>
            </a:extLst>
          </p:cNvPr>
          <p:cNvSpPr txBox="1"/>
          <p:nvPr/>
        </p:nvSpPr>
        <p:spPr>
          <a:xfrm>
            <a:off x="0" y="11721"/>
            <a:ext cx="9144000" cy="584775"/>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algn="ctr"/>
            <a:r>
              <a:rPr lang="en-US" sz="3200" b="1" dirty="0">
                <a:solidFill>
                  <a:schemeClr val="tx1"/>
                </a:solidFill>
              </a:rPr>
              <a:t>Example</a:t>
            </a:r>
          </a:p>
        </p:txBody>
      </p:sp>
      <p:pic>
        <p:nvPicPr>
          <p:cNvPr id="5" name="Picture 4">
            <a:extLst>
              <a:ext uri="{FF2B5EF4-FFF2-40B4-BE49-F238E27FC236}">
                <a16:creationId xmlns:a16="http://schemas.microsoft.com/office/drawing/2014/main" id="{291737BF-BAC0-66E4-B393-B906DA9F9974}"/>
              </a:ext>
            </a:extLst>
          </p:cNvPr>
          <p:cNvPicPr>
            <a:picLocks noChangeAspect="1"/>
          </p:cNvPicPr>
          <p:nvPr/>
        </p:nvPicPr>
        <p:blipFill>
          <a:blip r:embed="rId2"/>
          <a:stretch>
            <a:fillRect/>
          </a:stretch>
        </p:blipFill>
        <p:spPr>
          <a:xfrm>
            <a:off x="685800" y="762000"/>
            <a:ext cx="7772400" cy="5965698"/>
          </a:xfrm>
          <a:prstGeom prst="rect">
            <a:avLst/>
          </a:prstGeom>
        </p:spPr>
      </p:pic>
      <p:pic>
        <p:nvPicPr>
          <p:cNvPr id="7" name="Picture 6">
            <a:extLst>
              <a:ext uri="{FF2B5EF4-FFF2-40B4-BE49-F238E27FC236}">
                <a16:creationId xmlns:a16="http://schemas.microsoft.com/office/drawing/2014/main" id="{FE272B52-A4E0-5B49-1DFD-3FC12BF07927}"/>
              </a:ext>
            </a:extLst>
          </p:cNvPr>
          <p:cNvPicPr>
            <a:picLocks noChangeAspect="1"/>
          </p:cNvPicPr>
          <p:nvPr/>
        </p:nvPicPr>
        <p:blipFill>
          <a:blip r:embed="rId3"/>
          <a:stretch>
            <a:fillRect/>
          </a:stretch>
        </p:blipFill>
        <p:spPr>
          <a:xfrm>
            <a:off x="5867400" y="2133600"/>
            <a:ext cx="2953956" cy="1611249"/>
          </a:xfrm>
          <a:prstGeom prst="rect">
            <a:avLst/>
          </a:prstGeom>
        </p:spPr>
      </p:pic>
    </p:spTree>
    <p:extLst>
      <p:ext uri="{BB962C8B-B14F-4D97-AF65-F5344CB8AC3E}">
        <p14:creationId xmlns:p14="http://schemas.microsoft.com/office/powerpoint/2010/main" val="1697259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54F6BEC-E64F-B039-0A3F-47F1D9E6D849}"/>
              </a:ext>
            </a:extLst>
          </p:cNvPr>
          <p:cNvSpPr txBox="1"/>
          <p:nvPr/>
        </p:nvSpPr>
        <p:spPr>
          <a:xfrm>
            <a:off x="400692" y="708667"/>
            <a:ext cx="8362308" cy="6129050"/>
          </a:xfrm>
          <a:prstGeom prst="rect">
            <a:avLst/>
          </a:prstGeom>
          <a:noFill/>
        </p:spPr>
        <p:txBody>
          <a:bodyPr wrap="square">
            <a:spAutoFit/>
          </a:bodyPr>
          <a:lstStyle/>
          <a:p>
            <a:pPr marL="342900" indent="-342900" algn="just">
              <a:lnSpc>
                <a:spcPct val="150000"/>
              </a:lnSpc>
              <a:buFont typeface="Arial" panose="020B0604020202020204" pitchFamily="34" charset="0"/>
              <a:buChar char="•"/>
            </a:pPr>
            <a:r>
              <a:rPr lang="en-US" sz="2400" b="0" i="0" dirty="0">
                <a:solidFill>
                  <a:srgbClr val="000000"/>
                </a:solidFill>
                <a:effectLst/>
                <a:latin typeface="inter-regular"/>
              </a:rPr>
              <a:t>The variables defined as static specifier can hold their value between the multiple function calls.</a:t>
            </a:r>
          </a:p>
          <a:p>
            <a:pPr marL="342900" indent="-342900" algn="just">
              <a:lnSpc>
                <a:spcPct val="150000"/>
              </a:lnSpc>
              <a:buFont typeface="Arial" panose="020B0604020202020204" pitchFamily="34" charset="0"/>
              <a:buChar char="•"/>
            </a:pPr>
            <a:r>
              <a:rPr lang="en-US" sz="2400" b="1" i="0" dirty="0">
                <a:solidFill>
                  <a:srgbClr val="000000"/>
                </a:solidFill>
                <a:effectLst/>
                <a:highlight>
                  <a:srgbClr val="FFFF00"/>
                </a:highlight>
                <a:latin typeface="inter-regular"/>
              </a:rPr>
              <a:t>Static local variables are visible only to the function or the block in which they are defined.</a:t>
            </a:r>
          </a:p>
          <a:p>
            <a:pPr marL="342900" indent="-342900" algn="just">
              <a:lnSpc>
                <a:spcPct val="150000"/>
              </a:lnSpc>
              <a:buFont typeface="Arial" panose="020B0604020202020204" pitchFamily="34" charset="0"/>
              <a:buChar char="•"/>
            </a:pPr>
            <a:r>
              <a:rPr lang="en-US" sz="2400" b="0" i="0" dirty="0">
                <a:solidFill>
                  <a:srgbClr val="000000"/>
                </a:solidFill>
                <a:effectLst/>
                <a:latin typeface="inter-regular"/>
              </a:rPr>
              <a:t>A same static variable can be declared many times but can be assigned at only one time.</a:t>
            </a:r>
          </a:p>
          <a:p>
            <a:pPr marL="342900" indent="-342900" algn="just">
              <a:lnSpc>
                <a:spcPct val="150000"/>
              </a:lnSpc>
              <a:buFont typeface="Arial" panose="020B0604020202020204" pitchFamily="34" charset="0"/>
              <a:buChar char="•"/>
            </a:pPr>
            <a:r>
              <a:rPr lang="en-US" sz="2400" b="1" i="0" dirty="0">
                <a:solidFill>
                  <a:srgbClr val="000000"/>
                </a:solidFill>
                <a:effectLst/>
                <a:highlight>
                  <a:srgbClr val="FFFF00"/>
                </a:highlight>
                <a:latin typeface="inter-regular"/>
              </a:rPr>
              <a:t>Default initial value of the static integral variable is 0 otherwise null.</a:t>
            </a:r>
          </a:p>
          <a:p>
            <a:pPr marL="342900" indent="-342900" algn="just">
              <a:lnSpc>
                <a:spcPct val="150000"/>
              </a:lnSpc>
              <a:buFont typeface="Arial" panose="020B0604020202020204" pitchFamily="34" charset="0"/>
              <a:buChar char="•"/>
            </a:pPr>
            <a:r>
              <a:rPr lang="en-US" sz="2400" b="0" i="0" dirty="0">
                <a:solidFill>
                  <a:srgbClr val="000000"/>
                </a:solidFill>
                <a:effectLst/>
                <a:latin typeface="inter-regular"/>
              </a:rPr>
              <a:t>The visibility of the static global variable is limited to the file in which it has declared.</a:t>
            </a:r>
          </a:p>
          <a:p>
            <a:pPr marL="342900" indent="-342900" algn="just">
              <a:lnSpc>
                <a:spcPct val="150000"/>
              </a:lnSpc>
              <a:buFont typeface="Arial" panose="020B0604020202020204" pitchFamily="34" charset="0"/>
              <a:buChar char="•"/>
            </a:pPr>
            <a:r>
              <a:rPr lang="en-US" sz="2400" b="1" i="0" dirty="0">
                <a:solidFill>
                  <a:srgbClr val="000000"/>
                </a:solidFill>
                <a:effectLst/>
                <a:highlight>
                  <a:srgbClr val="FFFF00"/>
                </a:highlight>
                <a:latin typeface="inter-regular"/>
              </a:rPr>
              <a:t>The keyword used to define static variable is static.</a:t>
            </a:r>
            <a:endParaRPr lang="en-US" sz="2200" b="1" i="0" dirty="0">
              <a:solidFill>
                <a:srgbClr val="000000"/>
              </a:solidFill>
              <a:effectLst/>
              <a:highlight>
                <a:srgbClr val="FFFF00"/>
              </a:highlight>
              <a:latin typeface="inter-regular"/>
            </a:endParaRPr>
          </a:p>
        </p:txBody>
      </p:sp>
      <p:sp>
        <p:nvSpPr>
          <p:cNvPr id="4" name="TextBox 3">
            <a:extLst>
              <a:ext uri="{FF2B5EF4-FFF2-40B4-BE49-F238E27FC236}">
                <a16:creationId xmlns:a16="http://schemas.microsoft.com/office/drawing/2014/main" id="{B866E38B-B7E9-FC7F-B19D-62531CBFD8C9}"/>
              </a:ext>
            </a:extLst>
          </p:cNvPr>
          <p:cNvSpPr txBox="1"/>
          <p:nvPr/>
        </p:nvSpPr>
        <p:spPr>
          <a:xfrm>
            <a:off x="0" y="11721"/>
            <a:ext cx="9144000" cy="584775"/>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algn="ctr"/>
            <a:r>
              <a:rPr lang="en-US" sz="3200" b="1" dirty="0">
                <a:solidFill>
                  <a:schemeClr val="tx1"/>
                </a:solidFill>
              </a:rPr>
              <a:t>Static</a:t>
            </a:r>
          </a:p>
        </p:txBody>
      </p:sp>
    </p:spTree>
    <p:extLst>
      <p:ext uri="{BB962C8B-B14F-4D97-AF65-F5344CB8AC3E}">
        <p14:creationId xmlns:p14="http://schemas.microsoft.com/office/powerpoint/2010/main" val="198085634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5F8FACE-2CCF-7858-C65E-33CD3A210B46}"/>
              </a:ext>
            </a:extLst>
          </p:cNvPr>
          <p:cNvSpPr txBox="1"/>
          <p:nvPr/>
        </p:nvSpPr>
        <p:spPr>
          <a:xfrm>
            <a:off x="0" y="11721"/>
            <a:ext cx="9144000" cy="584775"/>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algn="ctr"/>
            <a:r>
              <a:rPr lang="en-US" sz="3200" b="1" dirty="0">
                <a:solidFill>
                  <a:schemeClr val="tx1"/>
                </a:solidFill>
              </a:rPr>
              <a:t>Example</a:t>
            </a:r>
          </a:p>
        </p:txBody>
      </p:sp>
      <p:pic>
        <p:nvPicPr>
          <p:cNvPr id="5" name="Picture 4">
            <a:extLst>
              <a:ext uri="{FF2B5EF4-FFF2-40B4-BE49-F238E27FC236}">
                <a16:creationId xmlns:a16="http://schemas.microsoft.com/office/drawing/2014/main" id="{C494DBF9-485C-4AAF-7FD3-A4822E003BDB}"/>
              </a:ext>
            </a:extLst>
          </p:cNvPr>
          <p:cNvPicPr>
            <a:picLocks noChangeAspect="1"/>
          </p:cNvPicPr>
          <p:nvPr/>
        </p:nvPicPr>
        <p:blipFill>
          <a:blip r:embed="rId2"/>
          <a:stretch>
            <a:fillRect/>
          </a:stretch>
        </p:blipFill>
        <p:spPr>
          <a:xfrm>
            <a:off x="533400" y="644292"/>
            <a:ext cx="7086600" cy="6136764"/>
          </a:xfrm>
          <a:prstGeom prst="rect">
            <a:avLst/>
          </a:prstGeom>
        </p:spPr>
      </p:pic>
      <p:pic>
        <p:nvPicPr>
          <p:cNvPr id="7" name="Picture 6">
            <a:extLst>
              <a:ext uri="{FF2B5EF4-FFF2-40B4-BE49-F238E27FC236}">
                <a16:creationId xmlns:a16="http://schemas.microsoft.com/office/drawing/2014/main" id="{C54C833F-D383-2B2B-CEE1-E844257A3E0E}"/>
              </a:ext>
            </a:extLst>
          </p:cNvPr>
          <p:cNvPicPr>
            <a:picLocks noChangeAspect="1"/>
          </p:cNvPicPr>
          <p:nvPr/>
        </p:nvPicPr>
        <p:blipFill>
          <a:blip r:embed="rId3"/>
          <a:stretch>
            <a:fillRect/>
          </a:stretch>
        </p:blipFill>
        <p:spPr>
          <a:xfrm>
            <a:off x="7747571" y="1905000"/>
            <a:ext cx="1371600" cy="2008414"/>
          </a:xfrm>
          <a:prstGeom prst="rect">
            <a:avLst/>
          </a:prstGeom>
        </p:spPr>
      </p:pic>
    </p:spTree>
    <p:extLst>
      <p:ext uri="{BB962C8B-B14F-4D97-AF65-F5344CB8AC3E}">
        <p14:creationId xmlns:p14="http://schemas.microsoft.com/office/powerpoint/2010/main" val="2841705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1261</TotalTime>
  <Words>5115</Words>
  <Application>Microsoft Office PowerPoint</Application>
  <PresentationFormat>On-screen Show (4:3)</PresentationFormat>
  <Paragraphs>574</Paragraphs>
  <Slides>117</Slides>
  <Notes>2</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117</vt:i4>
      </vt:variant>
    </vt:vector>
  </HeadingPairs>
  <TitlesOfParts>
    <vt:vector size="128" baseType="lpstr">
      <vt:lpstr>Arial</vt:lpstr>
      <vt:lpstr>Arial Rounded MT Bold</vt:lpstr>
      <vt:lpstr>Calibri</vt:lpstr>
      <vt:lpstr>Droid Serif</vt:lpstr>
      <vt:lpstr>erdana</vt:lpstr>
      <vt:lpstr>euclid_circular_a</vt:lpstr>
      <vt:lpstr>Inter</vt:lpstr>
      <vt:lpstr>inter-regular</vt:lpstr>
      <vt:lpstr>urw-din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Terminology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ARRAYS</vt:lpstr>
      <vt:lpstr>Arrays An array is collection of elements of similar data type stored in contiguous memory location.</vt:lpstr>
      <vt:lpstr>PowerPoint Presentation</vt:lpstr>
      <vt:lpstr>One Dimensional Array (1D Array)</vt:lpstr>
      <vt:lpstr>Initializing/Storing 1D Array</vt:lpstr>
      <vt:lpstr>PowerPoint Presentation</vt:lpstr>
      <vt:lpstr>PowerPoint Presentation</vt:lpstr>
      <vt:lpstr>PowerPoint Presentation</vt:lpstr>
      <vt:lpstr>Write a C Program to scan and print n array elements.</vt:lpstr>
      <vt:lpstr>Write a C Program to scan n elements in an array and find the sum and average of all the elements of the array &amp; print the same</vt:lpstr>
      <vt:lpstr>Write a C program to read marks scored by each student in C programming subject in first internal exam, and calculate the average.</vt:lpstr>
      <vt:lpstr>Write a C program to find the largest element in an array of n elements</vt:lpstr>
      <vt:lpstr>Write a C program to find the largest and smallest element in an array of n elements</vt:lpstr>
      <vt:lpstr>Write a C Program to copy the elements of one array to another array.</vt:lpstr>
      <vt:lpstr>Write a C Program to perform element wise addition of two arrays a and b in C.</vt:lpstr>
      <vt:lpstr>Applications / Operations on 1D Arrays</vt:lpstr>
      <vt:lpstr>1. Searching Techniques</vt:lpstr>
      <vt:lpstr>PowerPoint Presentation</vt:lpstr>
      <vt:lpstr>Write a C program to  scan n array elements and perform linear search for a given key element</vt:lpstr>
      <vt:lpstr>Binary Search</vt:lpstr>
      <vt:lpstr>Write a C program to  scan n array elements and perform Binary search for a given key element</vt:lpstr>
      <vt:lpstr>Comparing Binary Search and Linear Search</vt:lpstr>
      <vt:lpstr>2. Sorting Techniques</vt:lpstr>
      <vt:lpstr>Bubble Sort</vt:lpstr>
      <vt:lpstr>Write a C Program to read n arrays elements and sort the elements of the array using Bubble sort technique</vt:lpstr>
      <vt:lpstr>3. Copying Array Elements</vt:lpstr>
      <vt:lpstr>PowerPoint Presentation</vt:lpstr>
      <vt:lpstr>PowerPoint Presentation</vt:lpstr>
      <vt:lpstr>PowerPoint Presentation</vt:lpstr>
      <vt:lpstr>PowerPoint Presentation</vt:lpstr>
      <vt:lpstr>PowerPoint Presentation</vt:lpstr>
      <vt:lpstr>PowerPoint Presentation</vt:lpstr>
      <vt:lpstr>Initialization of 2-D arrays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Arrays</dc:title>
  <dc:creator>Raghava</dc:creator>
  <cp:lastModifiedBy>Diksha Gunaji</cp:lastModifiedBy>
  <cp:revision>119</cp:revision>
  <dcterms:created xsi:type="dcterms:W3CDTF">2006-08-16T00:00:00Z</dcterms:created>
  <dcterms:modified xsi:type="dcterms:W3CDTF">2023-05-01T16:01:27Z</dcterms:modified>
</cp:coreProperties>
</file>